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86" r:id="rId1"/>
  </p:sldMasterIdLst>
  <p:notesMasterIdLst>
    <p:notesMasterId r:id="rId37"/>
  </p:notesMasterIdLst>
  <p:sldIdLst>
    <p:sldId id="283" r:id="rId2"/>
    <p:sldId id="284" r:id="rId3"/>
    <p:sldId id="285" r:id="rId4"/>
    <p:sldId id="287" r:id="rId5"/>
    <p:sldId id="343" r:id="rId6"/>
    <p:sldId id="292" r:id="rId7"/>
    <p:sldId id="291" r:id="rId8"/>
    <p:sldId id="344" r:id="rId9"/>
    <p:sldId id="345" r:id="rId10"/>
    <p:sldId id="296" r:id="rId11"/>
    <p:sldId id="297" r:id="rId12"/>
    <p:sldId id="300" r:id="rId13"/>
    <p:sldId id="301" r:id="rId14"/>
    <p:sldId id="302" r:id="rId15"/>
    <p:sldId id="347" r:id="rId16"/>
    <p:sldId id="346" r:id="rId17"/>
    <p:sldId id="309" r:id="rId18"/>
    <p:sldId id="348" r:id="rId19"/>
    <p:sldId id="311" r:id="rId20"/>
    <p:sldId id="304" r:id="rId21"/>
    <p:sldId id="321" r:id="rId22"/>
    <p:sldId id="322" r:id="rId23"/>
    <p:sldId id="330" r:id="rId24"/>
    <p:sldId id="349" r:id="rId25"/>
    <p:sldId id="324" r:id="rId26"/>
    <p:sldId id="334" r:id="rId27"/>
    <p:sldId id="342" r:id="rId28"/>
    <p:sldId id="337" r:id="rId29"/>
    <p:sldId id="341" r:id="rId30"/>
    <p:sldId id="350" r:id="rId31"/>
    <p:sldId id="315" r:id="rId32"/>
    <p:sldId id="317" r:id="rId33"/>
    <p:sldId id="351" r:id="rId34"/>
    <p:sldId id="319" r:id="rId35"/>
    <p:sldId id="28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Taylor Wells" initials="TM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00000"/>
    <a:srgbClr val="800000"/>
    <a:srgbClr val="F07F09"/>
    <a:srgbClr val="E7E8EA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3781" autoAdjust="0"/>
  </p:normalViewPr>
  <p:slideViewPr>
    <p:cSldViewPr>
      <p:cViewPr varScale="1">
        <p:scale>
          <a:sx n="77" d="100"/>
          <a:sy n="77" d="100"/>
        </p:scale>
        <p:origin x="-124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A3DC9-E7C0-4C83-BE0C-072B1AD98492}" type="datetimeFigureOut">
              <a:rPr lang="en-US" smtClean="0"/>
              <a:pPr/>
              <a:t>8/4/14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B088E-5FF9-4C46-8F02-60985A09C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130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3447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2B914-48BB-475B-A202-AD7A218680A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29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3048001"/>
            <a:ext cx="5867401" cy="1219200"/>
          </a:xfr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100000">
                <a:srgbClr val="4F9A2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50800" dir="5400000" sy="-100000" algn="bl" rotWithShape="0"/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3314702" y="1028697"/>
            <a:ext cx="2590800" cy="90678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76200" y="0"/>
            <a:ext cx="1981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892175"/>
            <a:ext cx="5334000" cy="1470025"/>
          </a:xfrm>
        </p:spPr>
        <p:txBody>
          <a:bodyPr/>
          <a:lstStyle>
            <a:lvl1pPr algn="r">
              <a:defRPr b="1" cap="small" baseline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5815-6FF6-46A8-8145-051C16A807E8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76200" y="4244339"/>
            <a:ext cx="922020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2993035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5715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FitzGerald ● Dennis ●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Durcikova</a:t>
            </a:r>
            <a:endParaRPr lang="en-US" sz="2400" dirty="0" smtClean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40526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 Taylor M. Wells:</a:t>
            </a:r>
            <a:r>
              <a:rPr lang="en-US" sz="1400" baseline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Business Administration,</a:t>
            </a:r>
            <a:r>
              <a:rPr lang="en-US" sz="1400" baseline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California State University, Sacramento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214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3050"/>
            <a:ext cx="28956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73050"/>
            <a:ext cx="449580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435100"/>
            <a:ext cx="28956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6F3F9-9232-46AD-BE73-16C921A8DB9A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665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0C2A-9BC5-43CB-9871-C90F8B479A25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556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349B-FC39-48CC-BE10-5783AE80EACC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014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74638"/>
            <a:ext cx="548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0B31-2326-415B-BDD8-5D71E1A388E6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800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25F9-4274-47C3-9C0C-692DD21E6312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4381500" y="-4381500"/>
            <a:ext cx="381000" cy="9144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10009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25F9-4274-47C3-9C0C-692DD21E6312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112139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65A9A"/>
              </a:buClr>
              <a:defRPr/>
            </a:lvl1pPr>
            <a:lvl2pPr>
              <a:buClr>
                <a:srgbClr val="265A9A"/>
              </a:buClr>
              <a:defRPr/>
            </a:lvl2pPr>
            <a:lvl3pPr>
              <a:buClr>
                <a:srgbClr val="265A9A"/>
              </a:buClr>
              <a:defRPr/>
            </a:lvl3pPr>
            <a:lvl4pPr>
              <a:buClr>
                <a:srgbClr val="265A9A"/>
              </a:buClr>
              <a:defRPr/>
            </a:lvl4pPr>
            <a:lvl5pPr>
              <a:buClr>
                <a:srgbClr val="265A9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D05-3CCA-4AE5-91B4-18135164E2E8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510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6CC0-2DA1-4A76-BEA2-10C336B97606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57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8100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8100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F31A-5591-46DF-8B77-F8A400D0ACAA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904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44" y="1646238"/>
            <a:ext cx="3771856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19700" y="1646238"/>
            <a:ext cx="3619500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CE2-23BA-4A80-A49F-764AC7383031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1143000" y="2362200"/>
            <a:ext cx="38100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362200"/>
            <a:ext cx="38100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990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D073-A4B4-4597-94BC-7013E29B2C81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5685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DA725-49BB-4130-A1DA-E5CE7D05D1F6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1D335-F193-4775-ABEB-04291726CE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1336" y="0"/>
            <a:ext cx="1088136" cy="6858000"/>
          </a:xfrm>
          <a:prstGeom prst="rect">
            <a:avLst/>
          </a:prstGeom>
          <a:gradFill flip="none" rotWithShape="1">
            <a:gsLst>
              <a:gs pos="0">
                <a:srgbClr val="4F9A26">
                  <a:shade val="30000"/>
                  <a:satMod val="115000"/>
                </a:srgbClr>
              </a:gs>
              <a:gs pos="50000">
                <a:srgbClr val="4F9A26">
                  <a:shade val="67500"/>
                  <a:satMod val="115000"/>
                </a:srgbClr>
              </a:gs>
              <a:gs pos="98750">
                <a:srgbClr val="A0D42C"/>
              </a:gs>
              <a:gs pos="79000">
                <a:srgbClr val="4F9A2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337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69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600200"/>
            <a:ext cx="7696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325F9-4274-47C3-9C0C-692DD21E6312}" type="datetime1">
              <a:rPr lang="en-US" smtClean="0"/>
              <a:pPr/>
              <a:t>8/4/14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1D335-F193-4775-ABEB-04291726CE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53200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 © 2015 John Wiley &amp; Sons, Inc. All rights reserved.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30727" y="6428601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</a:t>
            </a:r>
            <a:fld id="{EB19BA82-6AD1-4C8F-9940-9F1BD01BC7EF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756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 cap="none" baseline="0">
          <a:solidFill>
            <a:srgbClr val="265A9A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99FF"/>
        </a:buClr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df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df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df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d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d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7</a:t>
            </a:r>
          </a:p>
          <a:p>
            <a:r>
              <a:rPr lang="en-US" dirty="0" smtClean="0"/>
              <a:t>Wired and Wireless Local Area Networks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 smtClean="0"/>
              <a:t>Business Data Communications &amp; Networking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61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LAN Components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b="1" dirty="0" smtClean="0"/>
              <a:t>Software</a:t>
            </a:r>
          </a:p>
          <a:p>
            <a:pPr lvl="1"/>
            <a:r>
              <a:rPr lang="en-US" dirty="0" smtClean="0"/>
              <a:t>Network Operating System (NOS)</a:t>
            </a:r>
          </a:p>
          <a:p>
            <a:pPr lvl="2"/>
            <a:r>
              <a:rPr lang="en-US" dirty="0" smtClean="0"/>
              <a:t>Runs on devices and manage networking functions</a:t>
            </a:r>
          </a:p>
          <a:p>
            <a:pPr lvl="2"/>
            <a:r>
              <a:rPr lang="en-US" dirty="0" smtClean="0"/>
              <a:t>E.g., Novel NetWare, Microsoft Windows Server, Linux</a:t>
            </a:r>
          </a:p>
          <a:p>
            <a:pPr lvl="2"/>
            <a:r>
              <a:rPr lang="en-US" dirty="0" smtClean="0"/>
              <a:t>E.g., Cisco IOS or JUNOS on routers</a:t>
            </a:r>
            <a:endParaRPr lang="en-US" dirty="0"/>
          </a:p>
          <a:p>
            <a:pPr lvl="1"/>
            <a:r>
              <a:rPr lang="en-US" dirty="0" smtClean="0"/>
              <a:t>Clients devices typically have network software components included with OS installation</a:t>
            </a:r>
          </a:p>
          <a:p>
            <a:pPr lvl="2"/>
            <a:r>
              <a:rPr lang="en-US" dirty="0" smtClean="0"/>
              <a:t>E.g., TCP/IP included in Windows, OS X, and Linux</a:t>
            </a:r>
          </a:p>
          <a:p>
            <a:pPr lvl="2"/>
            <a:r>
              <a:rPr lang="en-US" dirty="0" smtClean="0"/>
              <a:t>Allows clients to view and access available network resources</a:t>
            </a:r>
          </a:p>
          <a:p>
            <a:pPr lvl="1"/>
            <a:r>
              <a:rPr lang="en-US" dirty="0" smtClean="0"/>
              <a:t>Provides </a:t>
            </a:r>
            <a:r>
              <a:rPr lang="en-US" b="1" dirty="0" smtClean="0"/>
              <a:t>directory services </a:t>
            </a:r>
            <a:r>
              <a:rPr lang="en-US" dirty="0" smtClean="0"/>
              <a:t>about LAN resources</a:t>
            </a:r>
          </a:p>
          <a:p>
            <a:pPr lvl="1"/>
            <a:r>
              <a:rPr lang="en-US" b="1" dirty="0" smtClean="0"/>
              <a:t>Network profiles </a:t>
            </a:r>
            <a:r>
              <a:rPr lang="en-US" dirty="0" smtClean="0"/>
              <a:t>specify resources that devices and users can access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56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Wired Ethernet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IEEE 802.3 standards</a:t>
            </a:r>
          </a:p>
          <a:p>
            <a:r>
              <a:rPr lang="en-US" dirty="0" smtClean="0"/>
              <a:t>Used by nearly all LANs today</a:t>
            </a:r>
          </a:p>
          <a:p>
            <a:r>
              <a:rPr lang="en-US" dirty="0"/>
              <a:t>Originally developed </a:t>
            </a:r>
            <a:r>
              <a:rPr lang="en-US" dirty="0" smtClean="0"/>
              <a:t>at Xerox PARC and standardized by </a:t>
            </a:r>
            <a:r>
              <a:rPr lang="en-US" dirty="0"/>
              <a:t>a consortium of Digital Equipment Corp., Intel and </a:t>
            </a:r>
            <a:r>
              <a:rPr lang="en-US" dirty="0" smtClean="0"/>
              <a:t>Xerox (DIX)</a:t>
            </a:r>
            <a:endParaRPr lang="en-US" dirty="0"/>
          </a:p>
          <a:p>
            <a:r>
              <a:rPr lang="en-US" dirty="0" smtClean="0"/>
              <a:t>Layer </a:t>
            </a:r>
            <a:r>
              <a:rPr lang="en-US" dirty="0"/>
              <a:t>2 </a:t>
            </a:r>
            <a:r>
              <a:rPr lang="en-US" dirty="0" smtClean="0"/>
              <a:t>protocol, but physical layer must meet protocol </a:t>
            </a:r>
            <a:r>
              <a:rPr lang="en-US" dirty="0"/>
              <a:t>requirements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55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Wired Ethernet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620000" cy="4214813"/>
          </a:xfrm>
        </p:spPr>
        <p:txBody>
          <a:bodyPr/>
          <a:lstStyle/>
          <a:p>
            <a:r>
              <a:rPr lang="en-US" dirty="0" smtClean="0"/>
              <a:t>Topology: Basic geographic layout of a network </a:t>
            </a:r>
          </a:p>
          <a:p>
            <a:pPr marL="341313" indent="-341313"/>
            <a:r>
              <a:rPr lang="en-US" dirty="0" smtClean="0"/>
              <a:t>Types</a:t>
            </a:r>
          </a:p>
          <a:p>
            <a:pPr marL="741363" lvl="1" indent="-341313"/>
            <a:r>
              <a:rPr lang="en-US" b="1" dirty="0" smtClean="0"/>
              <a:t>Logical</a:t>
            </a:r>
            <a:r>
              <a:rPr lang="en-US" dirty="0" smtClean="0"/>
              <a:t>: How the network works conceptually</a:t>
            </a:r>
          </a:p>
          <a:p>
            <a:pPr marL="741363" lvl="1" indent="-341313"/>
            <a:r>
              <a:rPr lang="en-US" b="1" dirty="0" smtClean="0"/>
              <a:t>Physical</a:t>
            </a:r>
            <a:r>
              <a:rPr lang="en-US" dirty="0" smtClean="0"/>
              <a:t>: How the network is physically installed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H="1" flipV="1">
            <a:off x="6477000" y="4295773"/>
            <a:ext cx="545784" cy="8191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V="1">
            <a:off x="7022784" y="4457698"/>
            <a:ext cx="582866" cy="65722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7022784" y="5114922"/>
            <a:ext cx="673416" cy="6286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 flipV="1">
            <a:off x="5410200" y="5000625"/>
            <a:ext cx="1612584" cy="11429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flipH="1">
            <a:off x="6400800" y="5114923"/>
            <a:ext cx="621984" cy="7477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 flipH="1" flipV="1">
            <a:off x="1676400" y="4457698"/>
            <a:ext cx="1295401" cy="10953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flipH="1" flipV="1">
            <a:off x="2971800" y="4567237"/>
            <a:ext cx="76200" cy="144779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flipH="1">
            <a:off x="1676400" y="6015035"/>
            <a:ext cx="1371600" cy="95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>
            <a:off x="914400" y="5167310"/>
            <a:ext cx="762000" cy="8524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 flipV="1">
            <a:off x="914400" y="4457698"/>
            <a:ext cx="762000" cy="70961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146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57748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27309" y="4190997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8433" y="4295774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74633" y="5591173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03033" y="5743572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69218" y="4681535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2386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133850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67601" y="5429249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581648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My Dropbox\Dropbox\CONSULTING\Business Data Comm Slides\Images\hu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666707" y="4840698"/>
            <a:ext cx="763588" cy="54844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53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Wired Ethernet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Hub-based Ethernet</a:t>
            </a:r>
            <a:endParaRPr lang="en-US" dirty="0"/>
          </a:p>
          <a:p>
            <a:pPr lvl="1"/>
            <a:r>
              <a:rPr lang="en-US" dirty="0" smtClean="0"/>
              <a:t>Also </a:t>
            </a:r>
            <a:r>
              <a:rPr lang="en-US" dirty="0"/>
              <a:t>called shared </a:t>
            </a:r>
            <a:r>
              <a:rPr lang="en-US" dirty="0" smtClean="0"/>
              <a:t>or traditional Ethernet</a:t>
            </a:r>
          </a:p>
          <a:p>
            <a:pPr lvl="1"/>
            <a:r>
              <a:rPr lang="en-US" dirty="0" smtClean="0"/>
              <a:t>Logical </a:t>
            </a:r>
            <a:r>
              <a:rPr lang="en-US" b="1" dirty="0" smtClean="0"/>
              <a:t>bus topology </a:t>
            </a:r>
            <a:r>
              <a:rPr lang="en-US" dirty="0" smtClean="0"/>
              <a:t>means that all devices receive every frame as if they were connected to the same circuit</a:t>
            </a:r>
          </a:p>
          <a:p>
            <a:pPr lvl="1"/>
            <a:r>
              <a:rPr lang="en-US" dirty="0" smtClean="0"/>
              <a:t>The hub is a multiport repeater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38300" y="5447734"/>
            <a:ext cx="0" cy="533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62300" y="5447734"/>
            <a:ext cx="0" cy="533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86300" y="5447734"/>
            <a:ext cx="569" cy="533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10300" y="5447734"/>
            <a:ext cx="0" cy="53453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34300" y="5447734"/>
            <a:ext cx="0" cy="533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371600" y="5982271"/>
            <a:ext cx="6629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74908" y="4962526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8908" y="5000626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22908" y="4962525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46908" y="5000626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70908" y="4953000"/>
            <a:ext cx="926783" cy="8667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46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Wired Ethernet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Hub-based </a:t>
            </a:r>
            <a:r>
              <a:rPr lang="en-US" dirty="0" smtClean="0"/>
              <a:t>Ethernet uses </a:t>
            </a:r>
            <a:r>
              <a:rPr lang="en-US" b="1" dirty="0" smtClean="0"/>
              <a:t>physical star</a:t>
            </a:r>
            <a:r>
              <a:rPr lang="en-US" b="1" i="1" dirty="0" smtClean="0"/>
              <a:t> </a:t>
            </a:r>
            <a:r>
              <a:rPr lang="en-US" dirty="0" smtClean="0"/>
              <a:t>topology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H="1" flipV="1">
            <a:off x="2667001" y="2667001"/>
            <a:ext cx="1575545" cy="141435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flipV="1">
            <a:off x="4191000" y="3352800"/>
            <a:ext cx="1830229" cy="7628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4242546" y="4081358"/>
            <a:ext cx="1548654" cy="132884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>
            <a:off x="1600201" y="4081358"/>
            <a:ext cx="2590799" cy="33824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H="1">
            <a:off x="3426141" y="4115684"/>
            <a:ext cx="764859" cy="146099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61083" y="3879638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80859" y="2225523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95894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33945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68088" y="5193673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D:\My Dropbox\Dropbox\CONSULTING\Business Data Comm Slides\Images\hu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92047" y="3708999"/>
            <a:ext cx="1132433" cy="81337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Box 3080"/>
          <p:cNvSpPr txBox="1"/>
          <p:nvPr/>
        </p:nvSpPr>
        <p:spPr>
          <a:xfrm>
            <a:off x="2895600" y="25146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68150" y="31197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78300" y="52533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04828" y="54864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91009" y="41887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082" name="Rectangle 3081"/>
          <p:cNvSpPr/>
          <p:nvPr/>
        </p:nvSpPr>
        <p:spPr bwMode="auto">
          <a:xfrm>
            <a:off x="2306876" y="2514600"/>
            <a:ext cx="1177447" cy="73273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Message for C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678822" y="3747838"/>
            <a:ext cx="1177447" cy="73273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Message for C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3678822" y="3749317"/>
            <a:ext cx="1177447" cy="73273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Message for C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3678940" y="3747838"/>
            <a:ext cx="1177447" cy="73273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Message for C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3669539" y="3747838"/>
            <a:ext cx="1177447" cy="73273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Message for C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3669538" y="3747838"/>
            <a:ext cx="1177447" cy="73273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Message for C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9459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5 0.179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23 L 0.18333 0.2115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0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20833 -0.12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613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23 L -0.09167 0.2224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023 L -0.28958 0.0446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222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023 L -0.16458 -0.199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animBg="1"/>
      <p:bldP spid="3082" grpId="1" animBg="1"/>
      <p:bldP spid="3082" grpId="2" animBg="1"/>
      <p:bldP spid="47" grpId="0" animBg="1"/>
      <p:bldP spid="47" grpId="1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Wired Ethernet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Switch-based Ethernet</a:t>
            </a:r>
            <a:endParaRPr lang="en-US" dirty="0"/>
          </a:p>
          <a:p>
            <a:pPr lvl="1"/>
            <a:r>
              <a:rPr lang="en-US" dirty="0" smtClean="0"/>
              <a:t>Logical </a:t>
            </a:r>
            <a:r>
              <a:rPr lang="en-US" b="1" dirty="0" smtClean="0"/>
              <a:t>star topology </a:t>
            </a:r>
            <a:r>
              <a:rPr lang="en-US" dirty="0" smtClean="0"/>
              <a:t>means that only the destination receives the frame</a:t>
            </a:r>
          </a:p>
          <a:p>
            <a:pPr lvl="2"/>
            <a:r>
              <a:rPr lang="en-US" dirty="0"/>
              <a:t>Switch reads destination address of the frame and only sends it to the </a:t>
            </a:r>
            <a:r>
              <a:rPr lang="en-US" dirty="0" smtClean="0"/>
              <a:t>interface (physical port) connected to a circuit</a:t>
            </a:r>
          </a:p>
          <a:p>
            <a:pPr lvl="2"/>
            <a:r>
              <a:rPr lang="en-US" dirty="0"/>
              <a:t>Uses forwarding </a:t>
            </a:r>
            <a:r>
              <a:rPr lang="en-US" dirty="0" smtClean="0"/>
              <a:t>tables (also called MAC or CAM tables), </a:t>
            </a:r>
            <a:r>
              <a:rPr lang="en-US" dirty="0"/>
              <a:t>which are similar to routing </a:t>
            </a:r>
            <a:r>
              <a:rPr lang="en-US" dirty="0" smtClean="0"/>
              <a:t>tables</a:t>
            </a:r>
          </a:p>
          <a:p>
            <a:pPr lvl="2"/>
            <a:r>
              <a:rPr lang="en-US" dirty="0" smtClean="0"/>
              <a:t>Breaks </a:t>
            </a:r>
            <a:r>
              <a:rPr lang="en-US" dirty="0"/>
              <a:t>up the </a:t>
            </a:r>
            <a:r>
              <a:rPr lang="en-US" b="1" dirty="0" smtClean="0"/>
              <a:t>collision domain</a:t>
            </a:r>
          </a:p>
          <a:p>
            <a:pPr lvl="1"/>
            <a:r>
              <a:rPr lang="en-US" dirty="0" smtClean="0"/>
              <a:t>Physical </a:t>
            </a:r>
            <a:r>
              <a:rPr lang="en-US" b="1" dirty="0" smtClean="0"/>
              <a:t>star topology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77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Wired Ethernet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Switch-based Ethernet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H="1" flipV="1">
            <a:off x="2667001" y="2667001"/>
            <a:ext cx="1575545" cy="141435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flipV="1">
            <a:off x="4191000" y="3352800"/>
            <a:ext cx="1830229" cy="7628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4242546" y="4081358"/>
            <a:ext cx="1548654" cy="132884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>
            <a:off x="1600201" y="4081358"/>
            <a:ext cx="2590799" cy="33824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H="1">
            <a:off x="3426141" y="4115684"/>
            <a:ext cx="764859" cy="146099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61083" y="3879638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80859" y="2225523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95894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33945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68088" y="5193673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Box 3080"/>
          <p:cNvSpPr txBox="1"/>
          <p:nvPr/>
        </p:nvSpPr>
        <p:spPr>
          <a:xfrm>
            <a:off x="2895600" y="25146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68150" y="31197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78300" y="52533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04828" y="54864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91009" y="41887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7170" name="Picture 2" descr="D:\My Dropbox\Dropbox\CONSULTING\Business Data Comm Slides\Images\swit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75618" y="3720944"/>
            <a:ext cx="1133856" cy="81439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 bwMode="auto">
          <a:xfrm>
            <a:off x="3678822" y="3747838"/>
            <a:ext cx="1177447" cy="73273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Message for C</a:t>
            </a:r>
          </a:p>
        </p:txBody>
      </p:sp>
      <p:sp>
        <p:nvSpPr>
          <p:cNvPr id="3082" name="Rectangle 3081"/>
          <p:cNvSpPr/>
          <p:nvPr/>
        </p:nvSpPr>
        <p:spPr bwMode="auto">
          <a:xfrm>
            <a:off x="2306876" y="2514600"/>
            <a:ext cx="1177447" cy="73273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rPr>
              <a:t>Message for C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3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5 0.179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23 L 0.18333 0.2115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3082" grpId="0" animBg="1"/>
      <p:bldP spid="3082" grpId="1" animBg="1"/>
      <p:bldP spid="308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Wired Ethernet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Switch operation</a:t>
            </a:r>
          </a:p>
          <a:p>
            <a:pPr marL="795338" lvl="1" indent="-338138"/>
            <a:r>
              <a:rPr lang="en-US" dirty="0" smtClean="0"/>
              <a:t>Switches learn which MAC address is associated with an interface (physical port) by reading the source address on a frame</a:t>
            </a:r>
          </a:p>
          <a:p>
            <a:pPr marL="795338" lvl="1" indent="-338138"/>
            <a:r>
              <a:rPr lang="en-US" dirty="0" smtClean="0"/>
              <a:t>When a new frame is received, the switch reads the destination MAC address</a:t>
            </a:r>
          </a:p>
          <a:p>
            <a:pPr marL="795338" lvl="1" indent="-338138"/>
            <a:r>
              <a:rPr lang="en-US" dirty="0" smtClean="0"/>
              <a:t>Looks up destination address in the forwarding table</a:t>
            </a:r>
          </a:p>
          <a:p>
            <a:pPr marL="1200150" lvl="2" indent="-342900"/>
            <a:r>
              <a:rPr lang="en-US" dirty="0" smtClean="0"/>
              <a:t>If found, forwards frame to the corresponding interface</a:t>
            </a:r>
          </a:p>
          <a:p>
            <a:pPr marL="1200150" lvl="2" indent="-342900"/>
            <a:r>
              <a:rPr lang="en-US" dirty="0" smtClean="0"/>
              <a:t>If not found, broadcasts frame to all devices (like a hub)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3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Wired Ethernet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Switch-based Ethernet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H="1" flipV="1">
            <a:off x="2667001" y="2667001"/>
            <a:ext cx="1575545" cy="141435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flipV="1">
            <a:off x="4191000" y="3352800"/>
            <a:ext cx="1830229" cy="7628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4242546" y="4081358"/>
            <a:ext cx="1548654" cy="132884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H="1">
            <a:off x="2438400" y="4115684"/>
            <a:ext cx="1752601" cy="11376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80859" y="2225523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95894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33945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My Dropbox\Dropbox\CONSULTING\Business Data Comm Slides\Images\deskto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30370" y="4840663"/>
            <a:ext cx="1374458" cy="12854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Box 3080"/>
          <p:cNvSpPr txBox="1"/>
          <p:nvPr/>
        </p:nvSpPr>
        <p:spPr>
          <a:xfrm>
            <a:off x="2895600" y="25146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68150" y="31197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78300" y="52533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04828" y="54864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My Dropbox\Dropbox\CONSULTING\Business Data Comm Slides\Images\swit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75618" y="3720944"/>
            <a:ext cx="1133856" cy="81439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2271" y="34960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5633970" y="457200"/>
            <a:ext cx="2881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 smtClean="0"/>
              <a:t>Switch Forwarding </a:t>
            </a:r>
            <a:r>
              <a:rPr lang="en-US" sz="1600" dirty="0"/>
              <a:t>Table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09392" y="3581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0" y="41530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478380" y="41398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7227" y="3364468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00-22-69-13-EA-3E</a:t>
            </a:r>
          </a:p>
        </p:txBody>
      </p:sp>
      <p:sp>
        <p:nvSpPr>
          <p:cNvPr id="6" name="Rectangle 5"/>
          <p:cNvSpPr/>
          <p:nvPr/>
        </p:nvSpPr>
        <p:spPr>
          <a:xfrm>
            <a:off x="7061379" y="3244334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00-22-69-13-EA-3A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1634" y="539201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00-22-69-13-EA-01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4403" y="603146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00-22-69-13-EA-6C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6224462"/>
              </p:ext>
            </p:extLst>
          </p:nvPr>
        </p:nvGraphicFramePr>
        <p:xfrm>
          <a:off x="5626826" y="800108"/>
          <a:ext cx="2895601" cy="18542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24639"/>
                <a:gridCol w="670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  <a:defRPr/>
                      </a:pPr>
                      <a:r>
                        <a:rPr lang="en-US" sz="1600" dirty="0" smtClean="0"/>
                        <a:t>00-22-69-13-EA-3E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  <a:defRPr/>
                      </a:pPr>
                      <a:r>
                        <a:rPr lang="en-US" sz="1600" dirty="0" smtClean="0"/>
                        <a:t>00-22-69-13-EA-3A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  <a:defRPr/>
                      </a:pPr>
                      <a:r>
                        <a:rPr lang="en-US" sz="1600" dirty="0" smtClean="0"/>
                        <a:t>00-22-69-13-EA-01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  <a:defRPr/>
                      </a:pPr>
                      <a:r>
                        <a:rPr lang="en-US" sz="1600" dirty="0" smtClean="0"/>
                        <a:t>00-22-69-13-EA-6C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0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Wired Ethernet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Switching modes</a:t>
            </a:r>
          </a:p>
          <a:p>
            <a:pPr marL="795338" lvl="1" indent="-338138"/>
            <a:r>
              <a:rPr lang="en-US" b="1" dirty="0"/>
              <a:t>Store and forward </a:t>
            </a:r>
            <a:r>
              <a:rPr lang="en-US" b="1" dirty="0" smtClean="0"/>
              <a:t>switching – </a:t>
            </a:r>
            <a:r>
              <a:rPr lang="en-US" dirty="0" smtClean="0"/>
              <a:t>frames retransmitted </a:t>
            </a:r>
            <a:r>
              <a:rPr lang="en-US" dirty="0"/>
              <a:t>after entire frame is </a:t>
            </a:r>
            <a:r>
              <a:rPr lang="en-US" dirty="0" smtClean="0"/>
              <a:t>received and error check is complete</a:t>
            </a:r>
          </a:p>
          <a:p>
            <a:pPr marL="1195388" lvl="2" indent="-338138"/>
            <a:r>
              <a:rPr lang="en-US" dirty="0" smtClean="0"/>
              <a:t>Slower, but fewer errors</a:t>
            </a:r>
            <a:endParaRPr lang="en-US" dirty="0"/>
          </a:p>
          <a:p>
            <a:pPr marL="795338" lvl="1" indent="-338138"/>
            <a:r>
              <a:rPr lang="en-US" b="1" dirty="0" smtClean="0"/>
              <a:t>Cut-through switching – </a:t>
            </a:r>
            <a:r>
              <a:rPr lang="en-US" dirty="0" smtClean="0"/>
              <a:t>frames retransmitted as soon as destination address read</a:t>
            </a:r>
          </a:p>
          <a:p>
            <a:pPr marL="1195388" lvl="2" indent="-338138"/>
            <a:r>
              <a:rPr lang="en-US" dirty="0" smtClean="0"/>
              <a:t>Low latency, but some capacity wasted</a:t>
            </a:r>
          </a:p>
          <a:p>
            <a:pPr marL="795338" lvl="1" indent="-338138"/>
            <a:r>
              <a:rPr lang="en-US" b="1" dirty="0" smtClean="0"/>
              <a:t>Fragment-free switching – </a:t>
            </a:r>
            <a:r>
              <a:rPr lang="en-US" dirty="0" smtClean="0"/>
              <a:t>frames  retransmitted once the header (first 64 bytes) is received and has no errors</a:t>
            </a:r>
          </a:p>
          <a:p>
            <a:pPr marL="1195388" lvl="2" indent="-338138"/>
            <a:r>
              <a:rPr lang="en-US" dirty="0" smtClean="0"/>
              <a:t>Compromise between store and forward and cut-through</a:t>
            </a:r>
          </a:p>
          <a:p>
            <a:pPr marL="1195388" lvl="2" indent="-338138"/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860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u</a:t>
            </a:r>
            <a:r>
              <a:rPr lang="en-US" dirty="0" smtClean="0"/>
              <a:t>se a LAN?</a:t>
            </a:r>
          </a:p>
          <a:p>
            <a:r>
              <a:rPr lang="en-US" dirty="0" smtClean="0"/>
              <a:t>LAN components</a:t>
            </a:r>
          </a:p>
          <a:p>
            <a:r>
              <a:rPr lang="en-US" dirty="0" smtClean="0"/>
              <a:t>Wired Ethernet</a:t>
            </a:r>
          </a:p>
          <a:p>
            <a:r>
              <a:rPr lang="en-US" dirty="0" smtClean="0"/>
              <a:t>Wireless Ethernet</a:t>
            </a:r>
          </a:p>
          <a:p>
            <a:r>
              <a:rPr lang="en-US" dirty="0" smtClean="0"/>
              <a:t>LAN design</a:t>
            </a:r>
          </a:p>
          <a:p>
            <a:r>
              <a:rPr lang="en-US" dirty="0" smtClean="0"/>
              <a:t>Improving LAN performance</a:t>
            </a:r>
          </a:p>
          <a:p>
            <a:r>
              <a:rPr lang="en-US" dirty="0" smtClean="0"/>
              <a:t>Implications for Management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880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Wired Ethernet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Media access control</a:t>
            </a:r>
          </a:p>
          <a:p>
            <a:pPr lvl="1"/>
            <a:r>
              <a:rPr lang="en-US" dirty="0" smtClean="0"/>
              <a:t>Wired Ethernet uses a contention-based technique called </a:t>
            </a:r>
            <a:r>
              <a:rPr lang="en-US" b="1" dirty="0" smtClean="0"/>
              <a:t>carrier sense multiple access with collision detection (CSMA/CD)</a:t>
            </a:r>
          </a:p>
          <a:p>
            <a:pPr lvl="2"/>
            <a:r>
              <a:rPr lang="en-US" dirty="0"/>
              <a:t>Carrier Sense (CS): </a:t>
            </a:r>
          </a:p>
          <a:p>
            <a:pPr lvl="3"/>
            <a:r>
              <a:rPr lang="en-US" dirty="0"/>
              <a:t>A </a:t>
            </a:r>
            <a:r>
              <a:rPr lang="en-US" dirty="0" smtClean="0"/>
              <a:t>device “listens” </a:t>
            </a:r>
            <a:r>
              <a:rPr lang="en-US" dirty="0"/>
              <a:t>to </a:t>
            </a:r>
            <a:r>
              <a:rPr lang="en-US" dirty="0" smtClean="0"/>
              <a:t>determine </a:t>
            </a:r>
            <a:r>
              <a:rPr lang="en-US" dirty="0"/>
              <a:t>if another computer is </a:t>
            </a:r>
            <a:r>
              <a:rPr lang="en-US" dirty="0" smtClean="0"/>
              <a:t>transmitting</a:t>
            </a:r>
            <a:endParaRPr lang="en-US" dirty="0"/>
          </a:p>
          <a:p>
            <a:pPr lvl="3"/>
            <a:r>
              <a:rPr lang="en-US" dirty="0" smtClean="0"/>
              <a:t>Only transmit </a:t>
            </a:r>
            <a:r>
              <a:rPr lang="en-US" dirty="0"/>
              <a:t>when no other computer is </a:t>
            </a:r>
            <a:r>
              <a:rPr lang="en-US" dirty="0" smtClean="0"/>
              <a:t>transmitting</a:t>
            </a:r>
            <a:endParaRPr lang="en-US" dirty="0"/>
          </a:p>
          <a:p>
            <a:pPr lvl="2"/>
            <a:r>
              <a:rPr lang="en-US" dirty="0"/>
              <a:t>Multiple Access (MA): </a:t>
            </a:r>
          </a:p>
          <a:p>
            <a:pPr lvl="3"/>
            <a:r>
              <a:rPr lang="en-US" dirty="0" smtClean="0"/>
              <a:t>Many devices have </a:t>
            </a:r>
            <a:r>
              <a:rPr lang="en-US" dirty="0"/>
              <a:t>access to </a:t>
            </a:r>
            <a:r>
              <a:rPr lang="en-US" dirty="0" smtClean="0"/>
              <a:t>transmit on the </a:t>
            </a:r>
            <a:r>
              <a:rPr lang="en-US" dirty="0"/>
              <a:t>network </a:t>
            </a:r>
            <a:r>
              <a:rPr lang="en-US" dirty="0" smtClean="0"/>
              <a:t>medium</a:t>
            </a:r>
            <a:endParaRPr lang="en-US" dirty="0"/>
          </a:p>
          <a:p>
            <a:pPr lvl="2"/>
            <a:r>
              <a:rPr lang="en-US" dirty="0"/>
              <a:t>Collision </a:t>
            </a:r>
            <a:r>
              <a:rPr lang="en-US" dirty="0" smtClean="0"/>
              <a:t>Detection </a:t>
            </a:r>
            <a:r>
              <a:rPr lang="en-US" dirty="0"/>
              <a:t>(CD): </a:t>
            </a:r>
          </a:p>
          <a:p>
            <a:pPr lvl="3"/>
            <a:r>
              <a:rPr lang="en-US" dirty="0" smtClean="0"/>
              <a:t>Collisions occur when multiple devices transmit simultaneously</a:t>
            </a:r>
            <a:endParaRPr lang="en-US" dirty="0"/>
          </a:p>
          <a:p>
            <a:pPr lvl="3"/>
            <a:r>
              <a:rPr lang="en-US" dirty="0"/>
              <a:t>If a collision is </a:t>
            </a:r>
            <a:r>
              <a:rPr lang="en-US" dirty="0" smtClean="0"/>
              <a:t>detected, wait </a:t>
            </a:r>
            <a:r>
              <a:rPr lang="en-US" dirty="0"/>
              <a:t>a random amount of time and </a:t>
            </a:r>
            <a:r>
              <a:rPr lang="en-US" dirty="0" smtClean="0"/>
              <a:t>resend</a:t>
            </a:r>
            <a:endParaRPr lang="en-US" b="1" dirty="0" smtClean="0"/>
          </a:p>
          <a:p>
            <a:pPr lvl="1"/>
            <a:r>
              <a:rPr lang="en-US" dirty="0" smtClean="0"/>
              <a:t>Relies on collision detection rather than avoidance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49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Wireless Ethernet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Commonly called Wi-Fi</a:t>
            </a:r>
          </a:p>
          <a:p>
            <a:r>
              <a:rPr lang="en-US" dirty="0" smtClean="0"/>
              <a:t>A family of standards developed by IEEE formally called 802.11 </a:t>
            </a:r>
          </a:p>
          <a:p>
            <a:r>
              <a:rPr lang="en-US" dirty="0" smtClean="0"/>
              <a:t>Uses radio frequencies </a:t>
            </a:r>
            <a:r>
              <a:rPr lang="en-US" dirty="0"/>
              <a:t>to transmit signals through the air (instead of cables)</a:t>
            </a:r>
          </a:p>
          <a:p>
            <a:r>
              <a:rPr lang="en-US" dirty="0" smtClean="0"/>
              <a:t>Wi-Fi has many benefits</a:t>
            </a:r>
            <a:endParaRPr lang="en-US" dirty="0"/>
          </a:p>
          <a:p>
            <a:pPr lvl="1"/>
            <a:r>
              <a:rPr lang="en-US" sz="2000" dirty="0" smtClean="0"/>
              <a:t>Provides network connections where cabling is impossible or undesirable</a:t>
            </a:r>
            <a:endParaRPr lang="en-US" sz="2000" dirty="0"/>
          </a:p>
          <a:p>
            <a:pPr lvl="1"/>
            <a:r>
              <a:rPr lang="en-US" sz="2000" dirty="0" smtClean="0"/>
              <a:t>Allows device and user mobility</a:t>
            </a:r>
            <a:endParaRPr lang="en-US" sz="2000" dirty="0"/>
          </a:p>
          <a:p>
            <a:pPr lvl="1"/>
            <a:r>
              <a:rPr lang="en-US" sz="2000" dirty="0" smtClean="0"/>
              <a:t>Potentially more economical than wired networks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42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Wireless Ethernet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676401"/>
            <a:ext cx="7493000" cy="3809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Access </a:t>
            </a:r>
            <a:r>
              <a:rPr lang="en-US" dirty="0"/>
              <a:t>points (APs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Antenna type</a:t>
            </a:r>
            <a:endParaRPr lang="en-US" dirty="0"/>
          </a:p>
          <a:p>
            <a:pPr lvl="3"/>
            <a:r>
              <a:rPr lang="en-US" dirty="0" smtClean="0"/>
              <a:t>Omnidirectional</a:t>
            </a:r>
            <a:endParaRPr lang="en-US" dirty="0"/>
          </a:p>
          <a:p>
            <a:pPr lvl="3"/>
            <a:r>
              <a:rPr lang="en-US" dirty="0" smtClean="0"/>
              <a:t>Directional</a:t>
            </a:r>
            <a:endParaRPr lang="en-US" dirty="0"/>
          </a:p>
          <a:p>
            <a:pPr lvl="2"/>
            <a:r>
              <a:rPr lang="en-US" dirty="0"/>
              <a:t>AP ≠ </a:t>
            </a:r>
            <a:r>
              <a:rPr lang="en-US" dirty="0" smtClean="0"/>
              <a:t>Router</a:t>
            </a:r>
          </a:p>
          <a:p>
            <a:pPr lvl="2"/>
            <a:r>
              <a:rPr lang="en-US" dirty="0" smtClean="0"/>
              <a:t>Association with AP</a:t>
            </a:r>
          </a:p>
          <a:p>
            <a:pPr lvl="3"/>
            <a:r>
              <a:rPr lang="en-US" dirty="0" smtClean="0"/>
              <a:t>Active vs. passive scanning</a:t>
            </a:r>
          </a:p>
          <a:p>
            <a:pPr lvl="1"/>
            <a:r>
              <a:rPr lang="en-US" dirty="0" smtClean="0"/>
              <a:t>Wireless NICs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26" name="Picture 2" descr="D:\My Dropbox\Dropbox\CONSULTING\Business Data Comm Slides\Images\access poi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34821"/>
            <a:ext cx="1001016" cy="66516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y Dropbox\Dropbox\CONSULTING\Business Data Comm Slides\Images\Lapto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94784" y="5497320"/>
            <a:ext cx="833438" cy="76297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My Dropbox\Dropbox\CONSULTING\Business Data Comm Slides\Images\Lapto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1562" y="5497320"/>
            <a:ext cx="833438" cy="76297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285406" y="5410200"/>
            <a:ext cx="2600794" cy="937213"/>
            <a:chOff x="1188388" y="5410200"/>
            <a:chExt cx="2600794" cy="937213"/>
          </a:xfrm>
        </p:grpSpPr>
        <p:grpSp>
          <p:nvGrpSpPr>
            <p:cNvPr id="17" name="Group 16"/>
            <p:cNvGrpSpPr/>
            <p:nvPr/>
          </p:nvGrpSpPr>
          <p:grpSpPr>
            <a:xfrm>
              <a:off x="1188388" y="5410200"/>
              <a:ext cx="2600794" cy="937213"/>
              <a:chOff x="1103778" y="5111899"/>
              <a:chExt cx="2600794" cy="937213"/>
            </a:xfrm>
          </p:grpSpPr>
          <p:sp>
            <p:nvSpPr>
              <p:cNvPr id="16" name="Arc 15"/>
              <p:cNvSpPr/>
              <p:nvPr/>
            </p:nvSpPr>
            <p:spPr bwMode="auto">
              <a:xfrm rot="2700000">
                <a:off x="1103778" y="5111899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 bwMode="auto">
              <a:xfrm rot="2700000">
                <a:off x="1256179" y="5111900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3" name="Arc 22"/>
              <p:cNvSpPr/>
              <p:nvPr/>
            </p:nvSpPr>
            <p:spPr bwMode="auto">
              <a:xfrm rot="2700000">
                <a:off x="1408579" y="5123305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5" name="Arc 24"/>
              <p:cNvSpPr/>
              <p:nvPr/>
            </p:nvSpPr>
            <p:spPr bwMode="auto">
              <a:xfrm rot="2700000">
                <a:off x="1560978" y="5123304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6" name="Arc 25"/>
              <p:cNvSpPr/>
              <p:nvPr/>
            </p:nvSpPr>
            <p:spPr bwMode="auto">
              <a:xfrm rot="2700000">
                <a:off x="1713379" y="5123305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 bwMode="auto">
              <a:xfrm rot="2700000">
                <a:off x="1865779" y="5134710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 bwMode="auto">
              <a:xfrm rot="2700000">
                <a:off x="2028171" y="5111901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9" name="Arc 28"/>
              <p:cNvSpPr/>
              <p:nvPr/>
            </p:nvSpPr>
            <p:spPr bwMode="auto">
              <a:xfrm rot="2700000">
                <a:off x="2180572" y="5111902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30" name="Arc 29"/>
              <p:cNvSpPr/>
              <p:nvPr/>
            </p:nvSpPr>
            <p:spPr bwMode="auto">
              <a:xfrm rot="2700000">
                <a:off x="2332972" y="5123307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31" name="Arc 30"/>
              <p:cNvSpPr/>
              <p:nvPr/>
            </p:nvSpPr>
            <p:spPr bwMode="auto">
              <a:xfrm rot="2700000">
                <a:off x="2485371" y="5123306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32" name="Arc 31"/>
              <p:cNvSpPr/>
              <p:nvPr/>
            </p:nvSpPr>
            <p:spPr bwMode="auto">
              <a:xfrm rot="2700000">
                <a:off x="2637772" y="5123307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33" name="Arc 32"/>
              <p:cNvSpPr/>
              <p:nvPr/>
            </p:nvSpPr>
            <p:spPr bwMode="auto">
              <a:xfrm rot="2700000">
                <a:off x="2790172" y="5134712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18" name="Isosceles Triangle 17"/>
            <p:cNvSpPr/>
            <p:nvPr/>
          </p:nvSpPr>
          <p:spPr bwMode="auto">
            <a:xfrm rot="10800000">
              <a:off x="1923402" y="5534821"/>
              <a:ext cx="1810398" cy="2563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9" name="Isosceles Triangle 48"/>
            <p:cNvSpPr/>
            <p:nvPr/>
          </p:nvSpPr>
          <p:spPr bwMode="auto">
            <a:xfrm rot="10800000" flipV="1">
              <a:off x="1923401" y="5992021"/>
              <a:ext cx="1810398" cy="2563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flipH="1">
            <a:off x="5318109" y="5398796"/>
            <a:ext cx="2600794" cy="937213"/>
            <a:chOff x="1188388" y="5410200"/>
            <a:chExt cx="2600794" cy="937213"/>
          </a:xfrm>
        </p:grpSpPr>
        <p:grpSp>
          <p:nvGrpSpPr>
            <p:cNvPr id="52" name="Group 51"/>
            <p:cNvGrpSpPr/>
            <p:nvPr/>
          </p:nvGrpSpPr>
          <p:grpSpPr>
            <a:xfrm>
              <a:off x="1188388" y="5410200"/>
              <a:ext cx="2600794" cy="937213"/>
              <a:chOff x="1103778" y="5111899"/>
              <a:chExt cx="2600794" cy="937213"/>
            </a:xfrm>
          </p:grpSpPr>
          <p:sp>
            <p:nvSpPr>
              <p:cNvPr id="55" name="Arc 54"/>
              <p:cNvSpPr/>
              <p:nvPr/>
            </p:nvSpPr>
            <p:spPr bwMode="auto">
              <a:xfrm rot="2700000">
                <a:off x="1103778" y="5111899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6" name="Arc 55"/>
              <p:cNvSpPr/>
              <p:nvPr/>
            </p:nvSpPr>
            <p:spPr bwMode="auto">
              <a:xfrm rot="2700000">
                <a:off x="1256179" y="5111900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7" name="Arc 56"/>
              <p:cNvSpPr/>
              <p:nvPr/>
            </p:nvSpPr>
            <p:spPr bwMode="auto">
              <a:xfrm rot="2700000">
                <a:off x="1408579" y="5123305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8" name="Arc 57"/>
              <p:cNvSpPr/>
              <p:nvPr/>
            </p:nvSpPr>
            <p:spPr bwMode="auto">
              <a:xfrm rot="2700000">
                <a:off x="1560978" y="5123304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9" name="Arc 58"/>
              <p:cNvSpPr/>
              <p:nvPr/>
            </p:nvSpPr>
            <p:spPr bwMode="auto">
              <a:xfrm rot="2700000">
                <a:off x="1713379" y="5123305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60" name="Arc 59"/>
              <p:cNvSpPr/>
              <p:nvPr/>
            </p:nvSpPr>
            <p:spPr bwMode="auto">
              <a:xfrm rot="2700000">
                <a:off x="1865779" y="5134710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61" name="Arc 60"/>
              <p:cNvSpPr/>
              <p:nvPr/>
            </p:nvSpPr>
            <p:spPr bwMode="auto">
              <a:xfrm rot="2700000">
                <a:off x="2028171" y="5111901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62" name="Arc 61"/>
              <p:cNvSpPr/>
              <p:nvPr/>
            </p:nvSpPr>
            <p:spPr bwMode="auto">
              <a:xfrm rot="2700000">
                <a:off x="2180572" y="5111902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63" name="Arc 62"/>
              <p:cNvSpPr/>
              <p:nvPr/>
            </p:nvSpPr>
            <p:spPr bwMode="auto">
              <a:xfrm rot="2700000">
                <a:off x="2332972" y="5123307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64" name="Arc 63"/>
              <p:cNvSpPr/>
              <p:nvPr/>
            </p:nvSpPr>
            <p:spPr bwMode="auto">
              <a:xfrm rot="2700000">
                <a:off x="2485371" y="5123306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65" name="Arc 64"/>
              <p:cNvSpPr/>
              <p:nvPr/>
            </p:nvSpPr>
            <p:spPr bwMode="auto">
              <a:xfrm rot="2700000">
                <a:off x="2637772" y="5123307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66" name="Arc 65"/>
              <p:cNvSpPr/>
              <p:nvPr/>
            </p:nvSpPr>
            <p:spPr bwMode="auto">
              <a:xfrm rot="2700000">
                <a:off x="2790172" y="5134712"/>
                <a:ext cx="914400" cy="914400"/>
              </a:xfrm>
              <a:prstGeom prst="arc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53" name="Isosceles Triangle 52"/>
            <p:cNvSpPr/>
            <p:nvPr/>
          </p:nvSpPr>
          <p:spPr bwMode="auto">
            <a:xfrm rot="10800000">
              <a:off x="1923402" y="5534821"/>
              <a:ext cx="1810398" cy="2563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4" name="Isosceles Triangle 53"/>
            <p:cNvSpPr/>
            <p:nvPr/>
          </p:nvSpPr>
          <p:spPr bwMode="auto">
            <a:xfrm rot="10800000" flipV="1">
              <a:off x="1923401" y="5992021"/>
              <a:ext cx="1810398" cy="2563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57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Wireless Ethernet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Topology</a:t>
            </a:r>
          </a:p>
          <a:p>
            <a:pPr lvl="1"/>
            <a:r>
              <a:rPr lang="en-US" dirty="0" smtClean="0"/>
              <a:t>Physical </a:t>
            </a:r>
            <a:r>
              <a:rPr lang="en-US" b="1" dirty="0" smtClean="0"/>
              <a:t>star</a:t>
            </a:r>
            <a:endParaRPr lang="en-US" dirty="0" smtClean="0"/>
          </a:p>
          <a:p>
            <a:pPr lvl="1"/>
            <a:r>
              <a:rPr lang="en-US" dirty="0" smtClean="0"/>
              <a:t>Logical </a:t>
            </a:r>
            <a:r>
              <a:rPr lang="en-US" b="1" dirty="0" smtClean="0"/>
              <a:t>bus</a:t>
            </a:r>
            <a:endParaRPr lang="en-US" dirty="0" smtClean="0"/>
          </a:p>
          <a:p>
            <a:r>
              <a:rPr lang="en-US" dirty="0"/>
              <a:t>Media access control</a:t>
            </a:r>
          </a:p>
          <a:p>
            <a:pPr lvl="1"/>
            <a:r>
              <a:rPr lang="en-US" dirty="0"/>
              <a:t>Uses </a:t>
            </a:r>
            <a:r>
              <a:rPr lang="en-US" b="1" dirty="0" smtClean="0"/>
              <a:t>CSMA/CA </a:t>
            </a:r>
            <a:r>
              <a:rPr lang="en-US" dirty="0" smtClean="0"/>
              <a:t>(CSMA with collision avoidance)</a:t>
            </a:r>
            <a:endParaRPr lang="en-US" dirty="0"/>
          </a:p>
          <a:p>
            <a:pPr lvl="1"/>
            <a:r>
              <a:rPr lang="en-US" dirty="0" smtClean="0"/>
              <a:t>Two methods</a:t>
            </a:r>
            <a:endParaRPr lang="en-US" dirty="0"/>
          </a:p>
          <a:p>
            <a:pPr lvl="2"/>
            <a:r>
              <a:rPr lang="en-US" dirty="0"/>
              <a:t>Distributed coordination function (DCF)</a:t>
            </a:r>
          </a:p>
          <a:p>
            <a:pPr lvl="2"/>
            <a:r>
              <a:rPr lang="en-US" dirty="0"/>
              <a:t>Point coordination function (PCF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Solves hidden node problem</a:t>
            </a:r>
          </a:p>
          <a:p>
            <a:pPr lvl="3"/>
            <a:r>
              <a:rPr lang="en-US" dirty="0" smtClean="0"/>
              <a:t>Not widely implemented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33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Wireless Ethernet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802.11 Frame</a:t>
            </a:r>
          </a:p>
          <a:p>
            <a:pPr lvl="1"/>
            <a:r>
              <a:rPr lang="en-US" dirty="0" smtClean="0"/>
              <a:t>Includes four address fields</a:t>
            </a:r>
          </a:p>
          <a:p>
            <a:pPr lvl="2"/>
            <a:r>
              <a:rPr lang="en-US" dirty="0" smtClean="0"/>
              <a:t>Two addresses have the same meaning as in wired Ethernet, the others are used communicating with APs and other devices</a:t>
            </a:r>
          </a:p>
          <a:p>
            <a:pPr lvl="2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198207" y="4724400"/>
            <a:ext cx="825992" cy="9906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Address 1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(6 bytes)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72400" y="4724400"/>
            <a:ext cx="990600" cy="990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(6 bytes)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4724400"/>
            <a:ext cx="9144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Frame Control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(2 bytes)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24199" y="4724400"/>
            <a:ext cx="822960" cy="990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Address 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(6 bytes)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0119" y="4724400"/>
            <a:ext cx="902192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Sequence Control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(2 bytes)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95271" y="4724400"/>
            <a:ext cx="1377129" cy="990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(46-2312 bytes)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75955" y="4724400"/>
            <a:ext cx="822252" cy="9906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Duration / ID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(2 bytes)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47159" y="4724400"/>
            <a:ext cx="822960" cy="990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Address 3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(6 bytes)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2311" y="4724400"/>
            <a:ext cx="822960" cy="990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Address 4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(6 bytes)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32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Wireless Ethernet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WiFi</a:t>
            </a:r>
            <a:r>
              <a:rPr lang="en-US" dirty="0" smtClean="0"/>
              <a:t> devices transmit and receive within </a:t>
            </a:r>
            <a:r>
              <a:rPr lang="en-US" b="1" dirty="0" smtClean="0"/>
              <a:t>frequency ranges</a:t>
            </a:r>
            <a:endParaRPr lang="en-US" dirty="0"/>
          </a:p>
          <a:p>
            <a:pPr lvl="1"/>
            <a:r>
              <a:rPr lang="en-US" dirty="0" smtClean="0"/>
              <a:t>These frequency ranges are divided into “channels”</a:t>
            </a:r>
          </a:p>
          <a:p>
            <a:r>
              <a:rPr lang="en-US" dirty="0" smtClean="0"/>
              <a:t>Frequency ranges (in the United States)</a:t>
            </a:r>
          </a:p>
          <a:p>
            <a:pPr lvl="1"/>
            <a:r>
              <a:rPr lang="en-US" dirty="0" smtClean="0"/>
              <a:t>2.4 GHz range</a:t>
            </a:r>
          </a:p>
          <a:p>
            <a:pPr lvl="2"/>
            <a:r>
              <a:rPr lang="en-US" dirty="0" smtClean="0"/>
              <a:t>2.412-2.462 </a:t>
            </a:r>
            <a:r>
              <a:rPr lang="en-US" dirty="0" err="1" smtClean="0"/>
              <a:t>Ghz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3 non-overlapping channels</a:t>
            </a:r>
          </a:p>
          <a:p>
            <a:pPr lvl="1"/>
            <a:r>
              <a:rPr lang="en-US" dirty="0" smtClean="0"/>
              <a:t>5 GHz range</a:t>
            </a:r>
          </a:p>
          <a:p>
            <a:pPr lvl="2"/>
            <a:r>
              <a:rPr lang="en-US" dirty="0" smtClean="0"/>
              <a:t>5.180-5.320  and 5.745-5.825 </a:t>
            </a:r>
            <a:r>
              <a:rPr lang="en-US" dirty="0" err="1" smtClean="0"/>
              <a:t>Ghz</a:t>
            </a:r>
            <a:endParaRPr lang="en-US" dirty="0"/>
          </a:p>
          <a:p>
            <a:pPr lvl="2"/>
            <a:r>
              <a:rPr lang="en-US" dirty="0" smtClean="0"/>
              <a:t>12 non-overlapping channels</a:t>
            </a:r>
          </a:p>
          <a:p>
            <a:r>
              <a:rPr lang="en-US" dirty="0"/>
              <a:t>Larger frequency range </a:t>
            </a:r>
            <a:r>
              <a:rPr lang="en-US" dirty="0">
                <a:cs typeface="Calibri"/>
              </a:rPr>
              <a:t>→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/>
              <a:t>higher potential bandwidth </a:t>
            </a:r>
            <a:endParaRPr lang="en-US" dirty="0" smtClean="0"/>
          </a:p>
          <a:p>
            <a:r>
              <a:rPr lang="en-US" dirty="0" smtClean="0"/>
              <a:t>Higher </a:t>
            </a:r>
            <a:r>
              <a:rPr lang="en-US" dirty="0"/>
              <a:t>frequency </a:t>
            </a:r>
            <a:r>
              <a:rPr lang="en-US" dirty="0">
                <a:cs typeface="Calibri"/>
              </a:rPr>
              <a:t>→ greater attenuation (i.e., shorter </a:t>
            </a:r>
            <a:r>
              <a:rPr lang="en-US" dirty="0" smtClean="0">
                <a:cs typeface="Calibri"/>
              </a:rPr>
              <a:t>range)</a:t>
            </a:r>
            <a:endParaRPr lang="en-US" dirty="0"/>
          </a:p>
          <a:p>
            <a:r>
              <a:rPr lang="en-US" dirty="0" smtClean="0"/>
              <a:t>Overlapping channels should be minimized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34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Wireless Ethernet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306286"/>
            <a:ext cx="7493000" cy="4584927"/>
          </a:xfrm>
        </p:spPr>
        <p:txBody>
          <a:bodyPr/>
          <a:lstStyle/>
          <a:p>
            <a:r>
              <a:rPr lang="en-US" dirty="0" smtClean="0"/>
              <a:t>Types of Wi-Fi: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5486816"/>
              </p:ext>
            </p:extLst>
          </p:nvPr>
        </p:nvGraphicFramePr>
        <p:xfrm>
          <a:off x="1295400" y="1905000"/>
          <a:ext cx="7543800" cy="36271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181926"/>
                <a:gridCol w="1211942"/>
                <a:gridCol w="1351750"/>
                <a:gridCol w="1417840"/>
                <a:gridCol w="2380342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 Published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</a:t>
                      </a:r>
                      <a:r>
                        <a:rPr lang="en-US" dirty="0" err="1" smtClean="0"/>
                        <a:t>Tx</a:t>
                      </a:r>
                      <a:r>
                        <a:rPr lang="en-US" baseline="0" dirty="0" smtClean="0"/>
                        <a:t> Speed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Frequency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Ghz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Official Status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802.11a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 Mbps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5, 3.7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Obsolete (Superseded)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802.11b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 Mbps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Obsolete (Superseded)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802.11g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 Mbps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Obsolete (Superseded)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802.11n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600 Mbps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2.4/5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Obsolete (Superseded)*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802.11ac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6.77 </a:t>
                      </a:r>
                      <a:r>
                        <a:rPr lang="en-US" dirty="0" err="1" smtClean="0"/>
                        <a:t>Gbps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802.11ad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~7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Gbps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2.4,</a:t>
                      </a:r>
                      <a:r>
                        <a:rPr lang="en-US" baseline="0" dirty="0" smtClean="0"/>
                        <a:t> 5, 60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802.11ax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Est.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2.4, 5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In-Progress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0600" y="556260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*Still widely used in 2014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88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Wireless Ethernet</a:t>
            </a: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Security is particularly important for WLANs because they are easy to discover</a:t>
            </a:r>
          </a:p>
          <a:p>
            <a:pPr lvl="1"/>
            <a:r>
              <a:rPr lang="en-US" dirty="0" smtClean="0"/>
              <a:t>Security protocols</a:t>
            </a:r>
          </a:p>
          <a:p>
            <a:pPr lvl="2"/>
            <a:r>
              <a:rPr lang="en-US" dirty="0" smtClean="0"/>
              <a:t>Wired Equivalent Privacy (WEP)</a:t>
            </a:r>
          </a:p>
          <a:p>
            <a:pPr lvl="3"/>
            <a:r>
              <a:rPr lang="en-US" dirty="0" smtClean="0"/>
              <a:t>Insecure and easy to bypass</a:t>
            </a:r>
          </a:p>
          <a:p>
            <a:pPr lvl="2"/>
            <a:r>
              <a:rPr lang="en-US" dirty="0" smtClean="0"/>
              <a:t>WPA and WPA2 (802.11i)</a:t>
            </a:r>
          </a:p>
          <a:p>
            <a:pPr lvl="3"/>
            <a:r>
              <a:rPr lang="en-US" dirty="0" smtClean="0"/>
              <a:t>WPA2 is currently recommended </a:t>
            </a:r>
          </a:p>
          <a:p>
            <a:pPr lvl="1"/>
            <a:r>
              <a:rPr lang="en-US" dirty="0" smtClean="0"/>
              <a:t>MAC address filtering</a:t>
            </a:r>
          </a:p>
          <a:p>
            <a:pPr lvl="2"/>
            <a:r>
              <a:rPr lang="en-US" dirty="0" smtClean="0"/>
              <a:t>May prevent casual users from connecting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875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LAN Design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Current best practice is to use wired LANs for primary network and wireless as an overlay network</a:t>
            </a:r>
          </a:p>
          <a:p>
            <a:r>
              <a:rPr lang="en-US" dirty="0" smtClean="0"/>
              <a:t>Select fastest stable technology, cost permitting</a:t>
            </a:r>
          </a:p>
          <a:p>
            <a:pPr lvl="1"/>
            <a:r>
              <a:rPr lang="en-US" dirty="0" smtClean="0"/>
              <a:t>e.g., choose 802.11ac over 802.11n or 1000BASE-T over 100BASE-T</a:t>
            </a:r>
          </a:p>
          <a:p>
            <a:r>
              <a:rPr lang="en-US" dirty="0"/>
              <a:t>Physical WLAN design</a:t>
            </a:r>
          </a:p>
          <a:p>
            <a:pPr lvl="1"/>
            <a:r>
              <a:rPr lang="en-US" dirty="0"/>
              <a:t>More challenging than LANs because of interference</a:t>
            </a:r>
          </a:p>
          <a:p>
            <a:pPr lvl="1"/>
            <a:r>
              <a:rPr lang="en-US" dirty="0"/>
              <a:t>Start with </a:t>
            </a:r>
            <a:r>
              <a:rPr lang="en-US" b="1" dirty="0"/>
              <a:t>site </a:t>
            </a:r>
            <a:r>
              <a:rPr lang="en-US" b="1" dirty="0" smtClean="0"/>
              <a:t>survey </a:t>
            </a:r>
            <a:r>
              <a:rPr lang="en-US" dirty="0" smtClean="0"/>
              <a:t>to determine:</a:t>
            </a:r>
            <a:endParaRPr lang="en-US" dirty="0"/>
          </a:p>
          <a:p>
            <a:pPr lvl="2"/>
            <a:r>
              <a:rPr lang="en-US" dirty="0" smtClean="0"/>
              <a:t>Coverage required</a:t>
            </a:r>
            <a:endParaRPr lang="en-US" dirty="0"/>
          </a:p>
          <a:p>
            <a:pPr lvl="2"/>
            <a:r>
              <a:rPr lang="en-US" dirty="0"/>
              <a:t>Potential sources of </a:t>
            </a:r>
            <a:r>
              <a:rPr lang="en-US" dirty="0" smtClean="0"/>
              <a:t>interference</a:t>
            </a:r>
            <a:endParaRPr lang="en-US" dirty="0"/>
          </a:p>
          <a:p>
            <a:pPr lvl="2"/>
            <a:r>
              <a:rPr lang="en-US" dirty="0"/>
              <a:t>Locations of wired </a:t>
            </a:r>
            <a:r>
              <a:rPr lang="en-US" dirty="0" smtClean="0"/>
              <a:t>hubs/switches and power sources</a:t>
            </a:r>
            <a:endParaRPr lang="en-US" dirty="0"/>
          </a:p>
          <a:p>
            <a:pPr lvl="2"/>
            <a:r>
              <a:rPr lang="en-US" dirty="0"/>
              <a:t>N</a:t>
            </a:r>
            <a:r>
              <a:rPr lang="en-US" dirty="0" smtClean="0"/>
              <a:t>umber </a:t>
            </a:r>
            <a:r>
              <a:rPr lang="en-US" dirty="0"/>
              <a:t>of APs needed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71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LAN Design</a:t>
            </a:r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371600" y="838200"/>
            <a:ext cx="7467600" cy="4025900"/>
            <a:chOff x="1371600" y="838200"/>
            <a:chExt cx="7467600" cy="4025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9150" y="977900"/>
              <a:ext cx="1670050" cy="927100"/>
            </a:xfrm>
            <a:prstGeom prst="rect">
              <a:avLst/>
            </a:prstGeom>
          </p:spPr>
        </p:pic>
        <p:pic>
          <p:nvPicPr>
            <p:cNvPr id="6" name="Picture 5" descr="c07f009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1371600" y="838200"/>
              <a:ext cx="5926452" cy="40259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505200" y="3299671"/>
            <a:ext cx="5406905" cy="3158279"/>
            <a:chOff x="3505200" y="3299671"/>
            <a:chExt cx="5406905" cy="31582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200" y="5334000"/>
              <a:ext cx="1676400" cy="1123950"/>
            </a:xfrm>
            <a:prstGeom prst="rect">
              <a:avLst/>
            </a:prstGeom>
          </p:spPr>
        </p:pic>
        <p:pic>
          <p:nvPicPr>
            <p:cNvPr id="8" name="Picture 7" descr="c07f010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5257801" y="3299671"/>
              <a:ext cx="3654304" cy="3101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59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Why use a LAN?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Information sharing</a:t>
            </a:r>
          </a:p>
          <a:p>
            <a:pPr lvl="1"/>
            <a:r>
              <a:rPr lang="en-US" dirty="0" smtClean="0"/>
              <a:t>Improved decision making</a:t>
            </a:r>
          </a:p>
          <a:p>
            <a:pPr lvl="1"/>
            <a:r>
              <a:rPr lang="en-US" dirty="0" smtClean="0"/>
              <a:t>May reduce data duplication and inconsistency</a:t>
            </a:r>
          </a:p>
          <a:p>
            <a:r>
              <a:rPr lang="en-US" dirty="0" smtClean="0"/>
              <a:t>Resource sharing</a:t>
            </a:r>
          </a:p>
          <a:p>
            <a:pPr lvl="1"/>
            <a:r>
              <a:rPr lang="en-US" dirty="0" smtClean="0"/>
              <a:t>Devices such as printers can be shared by many clients</a:t>
            </a:r>
          </a:p>
          <a:p>
            <a:r>
              <a:rPr lang="en-US" dirty="0" smtClean="0"/>
              <a:t>Software sharing</a:t>
            </a:r>
            <a:endParaRPr lang="en-US" dirty="0"/>
          </a:p>
          <a:p>
            <a:pPr lvl="1"/>
            <a:r>
              <a:rPr lang="en-US" dirty="0" smtClean="0"/>
              <a:t>Some software can be purchased on a per-seat basis and resides on server</a:t>
            </a:r>
            <a:endParaRPr lang="en-US" dirty="0"/>
          </a:p>
          <a:p>
            <a:pPr lvl="1"/>
            <a:r>
              <a:rPr lang="en-US" dirty="0" smtClean="0"/>
              <a:t>Reduces </a:t>
            </a:r>
            <a:r>
              <a:rPr lang="en-US" dirty="0"/>
              <a:t>costs, simplifies maintenance and upgrades</a:t>
            </a:r>
          </a:p>
          <a:p>
            <a:r>
              <a:rPr lang="en-US" dirty="0" smtClean="0"/>
              <a:t>Device Management</a:t>
            </a:r>
          </a:p>
          <a:p>
            <a:pPr lvl="1"/>
            <a:r>
              <a:rPr lang="en-US" dirty="0" smtClean="0"/>
              <a:t>Software updates and configuration are easier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93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19200"/>
            <a:ext cx="7696200" cy="4525963"/>
          </a:xfrm>
        </p:spPr>
        <p:txBody>
          <a:bodyPr/>
          <a:lstStyle/>
          <a:p>
            <a:r>
              <a:rPr lang="en-US" dirty="0" smtClean="0"/>
              <a:t>LANs may have very different requirements</a:t>
            </a:r>
          </a:p>
          <a:p>
            <a:pPr lvl="1"/>
            <a:r>
              <a:rPr lang="en-US" dirty="0" smtClean="0"/>
              <a:t>Load balancers</a:t>
            </a:r>
          </a:p>
          <a:p>
            <a:pPr lvl="1"/>
            <a:r>
              <a:rPr lang="en-US" dirty="0" smtClean="0"/>
              <a:t>Virtualization</a:t>
            </a:r>
          </a:p>
          <a:p>
            <a:pPr lvl="1"/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SAN</a:t>
            </a:r>
          </a:p>
          <a:p>
            <a:pPr lvl="1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52600" y="2884325"/>
            <a:ext cx="4330700" cy="3536281"/>
            <a:chOff x="1752600" y="2884325"/>
            <a:chExt cx="4330700" cy="35362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0" y="5867400"/>
              <a:ext cx="1219200" cy="553206"/>
            </a:xfrm>
            <a:prstGeom prst="rect">
              <a:avLst/>
            </a:prstGeom>
          </p:spPr>
        </p:pic>
        <p:pic>
          <p:nvPicPr>
            <p:cNvPr id="10" name="Picture 9" descr="c07f012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1752600" y="2884325"/>
              <a:ext cx="4330700" cy="306703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946650" y="1828800"/>
            <a:ext cx="4197350" cy="4356100"/>
            <a:chOff x="4946650" y="1828800"/>
            <a:chExt cx="4197350" cy="43561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6650" y="1828800"/>
              <a:ext cx="4121150" cy="370627"/>
            </a:xfrm>
            <a:prstGeom prst="rect">
              <a:avLst/>
            </a:prstGeom>
          </p:spPr>
        </p:pic>
        <p:pic>
          <p:nvPicPr>
            <p:cNvPr id="12" name="Picture 11" descr="c07f014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 r="48649"/>
                <a:stretch>
                  <a:fillRect/>
                </a:stretch>
              </p:blipFill>
            </mc:Choice>
            <mc:Fallback>
              <p:blipFill>
                <a:blip r:embed="rId7"/>
                <a:srcRect r="48649"/>
                <a:stretch>
                  <a:fillRect/>
                </a:stretch>
              </p:blipFill>
            </mc:Fallback>
          </mc:AlternateContent>
          <p:spPr>
            <a:xfrm>
              <a:off x="6248404" y="2209800"/>
              <a:ext cx="2895596" cy="1917700"/>
            </a:xfrm>
            <a:prstGeom prst="rect">
              <a:avLst/>
            </a:prstGeom>
          </p:spPr>
        </p:pic>
        <p:pic>
          <p:nvPicPr>
            <p:cNvPr id="13" name="Picture 12" descr="c07f014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 l="51892"/>
                <a:stretch>
                  <a:fillRect/>
                </a:stretch>
              </p:blipFill>
            </mc:Choice>
            <mc:Fallback>
              <p:blipFill>
                <a:blip r:embed="rId7"/>
                <a:srcRect l="51892"/>
                <a:stretch>
                  <a:fillRect/>
                </a:stretch>
              </p:blipFill>
            </mc:Fallback>
          </mc:AlternateContent>
          <p:spPr>
            <a:xfrm>
              <a:off x="6278879" y="4267200"/>
              <a:ext cx="2712721" cy="1917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98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Improving LAN Performance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improve </a:t>
            </a:r>
            <a:r>
              <a:rPr lang="en-US" b="1" dirty="0" smtClean="0"/>
              <a:t>throughput</a:t>
            </a:r>
            <a:r>
              <a:rPr lang="en-US" dirty="0" smtClean="0"/>
              <a:t>, the total data transmitted in a given period of time?</a:t>
            </a:r>
          </a:p>
          <a:p>
            <a:pPr lvl="1"/>
            <a:r>
              <a:rPr lang="en-US" dirty="0" smtClean="0"/>
              <a:t>Identify </a:t>
            </a:r>
            <a:r>
              <a:rPr lang="en-US" b="1" dirty="0" smtClean="0"/>
              <a:t>bottlenecks</a:t>
            </a:r>
            <a:endParaRPr lang="en-US" dirty="0"/>
          </a:p>
          <a:p>
            <a:pPr lvl="2"/>
            <a:r>
              <a:rPr lang="en-US" dirty="0" smtClean="0"/>
              <a:t>The parts of the network restricting data flow</a:t>
            </a:r>
          </a:p>
          <a:p>
            <a:pPr lvl="2"/>
            <a:r>
              <a:rPr lang="en-US" b="1" dirty="0" smtClean="0"/>
              <a:t>Devices</a:t>
            </a:r>
          </a:p>
          <a:p>
            <a:pPr lvl="3"/>
            <a:r>
              <a:rPr lang="en-US" dirty="0" smtClean="0"/>
              <a:t>Servers (check CPU and disk performance)</a:t>
            </a:r>
          </a:p>
          <a:p>
            <a:pPr lvl="3"/>
            <a:r>
              <a:rPr lang="en-US" dirty="0" smtClean="0"/>
              <a:t>Clients</a:t>
            </a:r>
          </a:p>
          <a:p>
            <a:pPr lvl="3"/>
            <a:r>
              <a:rPr lang="en-US" dirty="0" smtClean="0"/>
              <a:t>Networking devices</a:t>
            </a:r>
          </a:p>
          <a:p>
            <a:pPr lvl="2"/>
            <a:r>
              <a:rPr lang="en-US" b="1" dirty="0" smtClean="0"/>
              <a:t>Circuits</a:t>
            </a:r>
          </a:p>
          <a:p>
            <a:pPr lvl="2"/>
            <a:r>
              <a:rPr lang="en-US" b="1" dirty="0" smtClean="0"/>
              <a:t>Demand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43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Improving LAN Performance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Devices</a:t>
            </a:r>
          </a:p>
          <a:p>
            <a:pPr lvl="1"/>
            <a:r>
              <a:rPr lang="en-US" dirty="0" smtClean="0"/>
              <a:t>Upgrade server</a:t>
            </a:r>
          </a:p>
          <a:p>
            <a:pPr lvl="2"/>
            <a:r>
              <a:rPr lang="en-US" dirty="0" smtClean="0"/>
              <a:t>Software and hardware (CPU, memory, disks)</a:t>
            </a:r>
          </a:p>
          <a:p>
            <a:pPr lvl="2"/>
            <a:r>
              <a:rPr lang="en-US" dirty="0" smtClean="0"/>
              <a:t>Redundant array of inexpensive disks (RAID)</a:t>
            </a:r>
          </a:p>
          <a:p>
            <a:pPr lvl="1"/>
            <a:r>
              <a:rPr lang="en-US" dirty="0" smtClean="0"/>
              <a:t>Add a new server</a:t>
            </a:r>
          </a:p>
          <a:p>
            <a:pPr lvl="1"/>
            <a:r>
              <a:rPr lang="en-US" dirty="0" smtClean="0"/>
              <a:t>Upgrade clients</a:t>
            </a:r>
          </a:p>
          <a:p>
            <a:r>
              <a:rPr lang="en-US" dirty="0" smtClean="0"/>
              <a:t>Circuits</a:t>
            </a:r>
          </a:p>
          <a:p>
            <a:pPr lvl="1"/>
            <a:r>
              <a:rPr lang="en-US" dirty="0" smtClean="0"/>
              <a:t>Buy faster circuit (e.g., 100BASE-T to 1000BASE-T)</a:t>
            </a:r>
          </a:p>
          <a:p>
            <a:pPr lvl="1"/>
            <a:r>
              <a:rPr lang="en-US" dirty="0" smtClean="0"/>
              <a:t>Add circuits</a:t>
            </a:r>
          </a:p>
          <a:p>
            <a:pPr lvl="1"/>
            <a:r>
              <a:rPr lang="en-US" dirty="0" smtClean="0"/>
              <a:t>Add access points on different channels</a:t>
            </a:r>
          </a:p>
          <a:p>
            <a:pPr lvl="1"/>
            <a:r>
              <a:rPr lang="en-US" dirty="0" smtClean="0"/>
              <a:t>Segment network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62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/>
          <p:cNvCxnSpPr/>
          <p:nvPr/>
        </p:nvCxnSpPr>
        <p:spPr bwMode="auto">
          <a:xfrm flipH="1">
            <a:off x="3200401" y="4081360"/>
            <a:ext cx="213359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Improving LAN Performance</a:t>
            </a:r>
            <a:endParaRPr lang="en-US" dirty="0" smtClean="0"/>
          </a:p>
        </p:txBody>
      </p:sp>
      <p:sp>
        <p:nvSpPr>
          <p:cNvPr id="7186" name="Content Placeholder 718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grpSp>
        <p:nvGrpSpPr>
          <p:cNvPr id="7174" name="Group 7173"/>
          <p:cNvGrpSpPr/>
          <p:nvPr/>
        </p:nvGrpSpPr>
        <p:grpSpPr>
          <a:xfrm>
            <a:off x="1890464" y="1981200"/>
            <a:ext cx="3301500" cy="4485864"/>
            <a:chOff x="1890464" y="1981200"/>
            <a:chExt cx="3301500" cy="4485864"/>
          </a:xfrm>
        </p:grpSpPr>
        <p:cxnSp>
          <p:nvCxnSpPr>
            <p:cNvPr id="32" name="Straight Connector 31"/>
            <p:cNvCxnSpPr/>
            <p:nvPr/>
          </p:nvCxnSpPr>
          <p:spPr bwMode="auto">
            <a:xfrm flipH="1" flipV="1">
              <a:off x="4041460" y="2422679"/>
              <a:ext cx="149541" cy="165867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>
              <a:off x="4191001" y="4081358"/>
              <a:ext cx="112648" cy="154172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2230370" y="4081358"/>
              <a:ext cx="201217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flipH="1" flipV="1">
              <a:off x="2667001" y="2667001"/>
              <a:ext cx="1575545" cy="141435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2438400" y="4115684"/>
              <a:ext cx="1752601" cy="113765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22" name="Picture 2" descr="D:\My Dropbox\Dropbox\CONSULTING\Business Data Comm Slides\Images\desktop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0859" y="2225523"/>
              <a:ext cx="1374458" cy="128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D:\My Dropbox\Dropbox\CONSULTING\Business Data Comm Slides\Images\desktop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370" y="4840663"/>
              <a:ext cx="1374458" cy="128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3604828" y="54864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D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7170" name="Picture 2" descr="D:\My Dropbox\Dropbox\CONSULTING\Business Data Comm Slides\Images\switc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618" y="3720944"/>
              <a:ext cx="1133856" cy="81439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D:\My Dropbox\Dropbox\CONSULTING\Business Data Comm Slides\Images\serv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464" y="3636792"/>
              <a:ext cx="679812" cy="982698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:\My Dropbox\Dropbox\CONSULTING\Business Data Comm Slides\Images\desktop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317" y="1981200"/>
              <a:ext cx="1374458" cy="128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D:\My Dropbox\Dropbox\CONSULTING\Business Data Comm Slides\Images\desktop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506" y="5181600"/>
              <a:ext cx="1374458" cy="128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79" name="Group 7178"/>
          <p:cNvGrpSpPr/>
          <p:nvPr/>
        </p:nvGrpSpPr>
        <p:grpSpPr>
          <a:xfrm>
            <a:off x="3666744" y="1981200"/>
            <a:ext cx="3995928" cy="4485864"/>
            <a:chOff x="3666744" y="1981200"/>
            <a:chExt cx="3995928" cy="4485864"/>
          </a:xfrm>
        </p:grpSpPr>
        <p:cxnSp>
          <p:nvCxnSpPr>
            <p:cNvPr id="35" name="Straight Connector 34"/>
            <p:cNvCxnSpPr/>
            <p:nvPr/>
          </p:nvCxnSpPr>
          <p:spPr bwMode="auto">
            <a:xfrm flipV="1">
              <a:off x="4191001" y="2422679"/>
              <a:ext cx="1371599" cy="165868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>
              <a:off x="4233672" y="4081358"/>
              <a:ext cx="2090928" cy="7708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4233672" y="4081359"/>
              <a:ext cx="2395728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4242546" y="4081358"/>
              <a:ext cx="1548654" cy="132884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23" name="Picture 2" descr="D:\My Dropbox\Dropbox\CONSULTING\Business Data Comm Slides\Images\desktop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8214" y="3334026"/>
              <a:ext cx="1374458" cy="128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:\My Dropbox\Dropbox\CONSULTING\Business Data Comm Slides\Images\desktop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5181600"/>
              <a:ext cx="1374458" cy="128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:\My Dropbox\Dropbox\CONSULTING\Business Data Comm Slides\Images\desktop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042" y="1981200"/>
              <a:ext cx="1374458" cy="128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D:\My Dropbox\Dropbox\CONSULTING\Business Data Comm Slides\Images\desktop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229" y="4353729"/>
              <a:ext cx="1374458" cy="128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D:\My Dropbox\Dropbox\CONSULTING\Business Data Comm Slides\Images\switc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6744" y="3733800"/>
              <a:ext cx="1133856" cy="81439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3" name="Picture 3" descr="D:\My Dropbox\Dropbox\CONSULTING\Business Data Comm Slides\Images\rou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772697"/>
            <a:ext cx="918877" cy="736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187" name="Rectangle 7186"/>
          <p:cNvSpPr/>
          <p:nvPr/>
        </p:nvSpPr>
        <p:spPr>
          <a:xfrm>
            <a:off x="2782043" y="1519535"/>
            <a:ext cx="3009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Network Segmentation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97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6233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5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Improving LAN Performance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Reducing network demand</a:t>
            </a:r>
          </a:p>
          <a:p>
            <a:pPr lvl="1"/>
            <a:r>
              <a:rPr lang="en-US" dirty="0" smtClean="0"/>
              <a:t>Move files to client computers</a:t>
            </a:r>
          </a:p>
          <a:p>
            <a:pPr lvl="1"/>
            <a:r>
              <a:rPr lang="en-US" dirty="0" smtClean="0"/>
              <a:t>Encourage off-peak usage</a:t>
            </a:r>
          </a:p>
          <a:p>
            <a:pPr lvl="1"/>
            <a:r>
              <a:rPr lang="en-US" dirty="0" smtClean="0"/>
              <a:t>Consider blocking or throttling unnecessary network traffic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7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nterprise LAN equipment is quickly becoming a commodity</a:t>
            </a:r>
            <a:endParaRPr lang="en-US" dirty="0"/>
          </a:p>
          <a:p>
            <a:r>
              <a:rPr lang="en-US" dirty="0" smtClean="0"/>
              <a:t>SOHO users are primarily moving to wireless</a:t>
            </a:r>
          </a:p>
          <a:p>
            <a:pPr lvl="1"/>
            <a:r>
              <a:rPr lang="en-US" dirty="0" smtClean="0"/>
              <a:t>Speeds have increased</a:t>
            </a:r>
          </a:p>
          <a:p>
            <a:pPr lvl="1"/>
            <a:r>
              <a:rPr lang="en-US" dirty="0" smtClean="0"/>
              <a:t>Dramatic growth of </a:t>
            </a:r>
            <a:r>
              <a:rPr lang="en-US" dirty="0" err="1" smtClean="0"/>
              <a:t>WiFi</a:t>
            </a:r>
            <a:r>
              <a:rPr lang="en-US" dirty="0" smtClean="0"/>
              <a:t>-enabled devices</a:t>
            </a:r>
          </a:p>
          <a:p>
            <a:r>
              <a:rPr lang="en-US" dirty="0" smtClean="0"/>
              <a:t>The Internet of Things will influence LAN design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28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LAN Components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43000" y="1676401"/>
            <a:ext cx="7493000" cy="2362200"/>
          </a:xfrm>
        </p:spPr>
        <p:txBody>
          <a:bodyPr numCol="2">
            <a:normAutofit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Clients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Servers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Network interface cards (NICs)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Network cables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Hubs / switches / access points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Software</a:t>
            </a:r>
          </a:p>
          <a:p>
            <a:pPr lvl="2"/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229711" y="3352800"/>
            <a:ext cx="7890076" cy="3046942"/>
            <a:chOff x="1229711" y="3352800"/>
            <a:chExt cx="7890076" cy="30469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7600" y="3352800"/>
              <a:ext cx="1652187" cy="762000"/>
            </a:xfrm>
            <a:prstGeom prst="rect">
              <a:avLst/>
            </a:prstGeom>
          </p:spPr>
        </p:pic>
        <p:pic>
          <p:nvPicPr>
            <p:cNvPr id="7" name="Picture 6" descr="c07f001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1229711" y="3733800"/>
              <a:ext cx="6618889" cy="2665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58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Clients</a:t>
            </a:r>
          </a:p>
          <a:p>
            <a:pPr lvl="1"/>
            <a:r>
              <a:rPr lang="en-US" dirty="0"/>
              <a:t>Devices on the network that request information from servers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Servers</a:t>
            </a:r>
          </a:p>
          <a:p>
            <a:pPr lvl="1"/>
            <a:r>
              <a:rPr lang="en-US" dirty="0"/>
              <a:t>Devices on the network that deliver information or provide services to clients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Network interface cards (NIC)</a:t>
            </a:r>
          </a:p>
          <a:p>
            <a:pPr lvl="1"/>
            <a:r>
              <a:rPr lang="en-US" dirty="0"/>
              <a:t>Also called network cards and network adapters</a:t>
            </a:r>
          </a:p>
          <a:p>
            <a:pPr lvl="1"/>
            <a:r>
              <a:rPr lang="en-US" dirty="0" smtClean="0"/>
              <a:t>Operate at layers 1 and 2</a:t>
            </a:r>
            <a:endParaRPr lang="en-US" dirty="0"/>
          </a:p>
          <a:p>
            <a:pPr lvl="1"/>
            <a:r>
              <a:rPr lang="en-US" dirty="0"/>
              <a:t>Commonly built into </a:t>
            </a:r>
            <a:r>
              <a:rPr lang="en-US" dirty="0" smtClean="0"/>
              <a:t>motherboards</a:t>
            </a:r>
          </a:p>
          <a:p>
            <a:pPr lvl="1"/>
            <a:r>
              <a:rPr lang="en-US" dirty="0" smtClean="0"/>
              <a:t>Ethernet NICs contain unique MAC address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9770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LAN Components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Network Cables</a:t>
            </a:r>
          </a:p>
          <a:p>
            <a:pPr lvl="2"/>
            <a:endParaRPr lang="en-US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7519010"/>
              </p:ext>
            </p:extLst>
          </p:nvPr>
        </p:nvGraphicFramePr>
        <p:xfrm>
          <a:off x="1170497" y="2514600"/>
          <a:ext cx="6803006" cy="3234878"/>
        </p:xfrm>
        <a:graphic>
          <a:graphicData uri="http://schemas.openxmlformats.org/drawingml/2006/table">
            <a:tbl>
              <a:tblPr firstRow="1">
                <a:tableStyleId>{EB344D84-9AFB-497E-A393-DC336BA19D2E}</a:tableStyleId>
              </a:tblPr>
              <a:tblGrid>
                <a:gridCol w="2344707"/>
                <a:gridCol w="1184694"/>
                <a:gridCol w="1628955"/>
                <a:gridCol w="1644650"/>
              </a:tblGrid>
              <a:tr h="75201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Name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Type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Maximum Data Rate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Used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by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547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Category 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UTP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10 Mbps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10BASE-T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547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Category 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UTP/STP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100 Mbps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100BASE-T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547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Category 5e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UTP/STP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 Gbps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1000BASE-T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547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Category 6/6a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UTP/STP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10Gbps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10GBASE-T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0548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OM1 (62.5/125 µm)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Fiber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1-10 </a:t>
                      </a:r>
                      <a:r>
                        <a:rPr lang="en-US" sz="2000" u="none" strike="noStrike" dirty="0" err="1">
                          <a:effectLst/>
                        </a:rPr>
                        <a:t>Gbps</a:t>
                      </a:r>
                      <a:r>
                        <a:rPr lang="en-US" sz="2000" u="none" strike="noStrike" dirty="0">
                          <a:effectLst/>
                        </a:rPr>
                        <a:t>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1000BASE-SX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547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OM3 (50/125 µm)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Fiber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10-100 Gbps*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10GBASE-SR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88484" y="5911334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Speed depends on circuit length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63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LAN Components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03745" y="914400"/>
            <a:ext cx="7887855" cy="321821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b="1" dirty="0" smtClean="0"/>
              <a:t>Hubs</a:t>
            </a:r>
            <a:r>
              <a:rPr lang="en-US" dirty="0" smtClean="0"/>
              <a:t> and </a:t>
            </a:r>
            <a:r>
              <a:rPr lang="en-US" b="1" dirty="0" smtClean="0"/>
              <a:t>switches</a:t>
            </a:r>
          </a:p>
          <a:p>
            <a:pPr marL="914400" lvl="1" indent="-514350"/>
            <a:r>
              <a:rPr lang="en-US" dirty="0" smtClean="0"/>
              <a:t>Link cables from different devices, sometimes more than one type of cabling</a:t>
            </a:r>
          </a:p>
          <a:p>
            <a:pPr marL="914400" lvl="1" indent="-514350"/>
            <a:r>
              <a:rPr lang="en-US" dirty="0" smtClean="0"/>
              <a:t>Act as repeaters, reconstructing and strengthening incoming signals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61614" y="2705100"/>
            <a:ext cx="6186986" cy="3848100"/>
            <a:chOff x="1661614" y="2705100"/>
            <a:chExt cx="6186986" cy="3848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6061683"/>
              <a:ext cx="4756150" cy="491517"/>
            </a:xfrm>
            <a:prstGeom prst="rect">
              <a:avLst/>
            </a:prstGeom>
          </p:spPr>
        </p:pic>
        <p:pic>
          <p:nvPicPr>
            <p:cNvPr id="7" name="Picture 6" descr="c07f002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1661614" y="2705100"/>
              <a:ext cx="6186986" cy="323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88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 Components</a:t>
            </a:r>
            <a:endParaRPr lang="en-US" altLang="en-US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altLang="en-US" b="1" dirty="0" smtClean="0"/>
              <a:t>Access points (APs) </a:t>
            </a:r>
            <a:r>
              <a:rPr lang="en-US" altLang="en-US" dirty="0" smtClean="0"/>
              <a:t>use radio waves to connect wireless clients to the wired network (instead of connecting using hubs/switches)</a:t>
            </a:r>
          </a:p>
          <a:p>
            <a:pPr lvl="1"/>
            <a:r>
              <a:rPr lang="en-US" altLang="en-US" dirty="0" smtClean="0"/>
              <a:t>Many APs use power </a:t>
            </a:r>
            <a:r>
              <a:rPr lang="en-US" altLang="en-US" dirty="0"/>
              <a:t>over Ethernet (</a:t>
            </a:r>
            <a:r>
              <a:rPr lang="en-US" altLang="en-US" dirty="0" err="1" smtClean="0"/>
              <a:t>PoE</a:t>
            </a:r>
            <a:r>
              <a:rPr lang="en-US" altLang="en-US" dirty="0" smtClean="0"/>
              <a:t>) for electricity</a:t>
            </a:r>
            <a:endParaRPr lang="en-US" altLang="en-US" dirty="0"/>
          </a:p>
          <a:p>
            <a:pPr lvl="1"/>
            <a:r>
              <a:rPr lang="en-US" altLang="en-US" dirty="0" smtClean="0"/>
              <a:t>No </a:t>
            </a:r>
            <a:r>
              <a:rPr lang="en-US" altLang="en-US" dirty="0"/>
              <a:t>external power is needed</a:t>
            </a:r>
          </a:p>
          <a:p>
            <a:pPr lvl="1"/>
            <a:r>
              <a:rPr lang="en-US" altLang="en-US" dirty="0"/>
              <a:t>Power flows over unused </a:t>
            </a:r>
            <a:r>
              <a:rPr lang="en-US" altLang="en-US" dirty="0" smtClean="0"/>
              <a:t>twisted pair wires</a:t>
            </a:r>
          </a:p>
          <a:p>
            <a:pPr lvl="1"/>
            <a:r>
              <a:rPr lang="en-US" altLang="en-US" dirty="0" smtClean="0"/>
              <a:t>Also used by some IP cameras and phones</a:t>
            </a:r>
            <a:endParaRPr lang="en-US" altLang="en-US" dirty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19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 Components</a:t>
            </a:r>
            <a:endParaRPr lang="en-US" alt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1143000" y="1295400"/>
            <a:ext cx="7898521" cy="4267200"/>
            <a:chOff x="1143000" y="1295400"/>
            <a:chExt cx="7898521" cy="4267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8400" y="1295400"/>
              <a:ext cx="2133600" cy="995203"/>
            </a:xfrm>
            <a:prstGeom prst="rect">
              <a:avLst/>
            </a:prstGeom>
          </p:spPr>
        </p:pic>
        <p:pic>
          <p:nvPicPr>
            <p:cNvPr id="10" name="Picture 9" descr="c07f003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1143000" y="2603500"/>
              <a:ext cx="7898521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52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tzgerald12e_pp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fitzgerald12e_ppt_template.thmx</Template>
  <TotalTime>3707</TotalTime>
  <Words>1725</Words>
  <Application>Microsoft Macintosh PowerPoint</Application>
  <PresentationFormat>On-screen Show (4:3)</PresentationFormat>
  <Paragraphs>390</Paragraphs>
  <Slides>35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fitzgerald12e_ppt_template</vt:lpstr>
      <vt:lpstr>Business Data Communications &amp; Networking</vt:lpstr>
      <vt:lpstr>Outline</vt:lpstr>
      <vt:lpstr>Why use a LAN?</vt:lpstr>
      <vt:lpstr>LAN Components</vt:lpstr>
      <vt:lpstr>LAN Components</vt:lpstr>
      <vt:lpstr>LAN Components</vt:lpstr>
      <vt:lpstr>LAN Components</vt:lpstr>
      <vt:lpstr>LAN Components</vt:lpstr>
      <vt:lpstr>LAN Components</vt:lpstr>
      <vt:lpstr>LAN Components</vt:lpstr>
      <vt:lpstr>Wired Ethernet</vt:lpstr>
      <vt:lpstr>Wired Ethernet</vt:lpstr>
      <vt:lpstr>Wired Ethernet</vt:lpstr>
      <vt:lpstr>Wired Ethernet</vt:lpstr>
      <vt:lpstr>Wired Ethernet</vt:lpstr>
      <vt:lpstr>Wired Ethernet</vt:lpstr>
      <vt:lpstr>Wired Ethernet</vt:lpstr>
      <vt:lpstr>Wired Ethernet</vt:lpstr>
      <vt:lpstr>Wired Ethernet</vt:lpstr>
      <vt:lpstr>Wired Ethernet</vt:lpstr>
      <vt:lpstr>Wireless Ethernet</vt:lpstr>
      <vt:lpstr>Wireless Ethernet</vt:lpstr>
      <vt:lpstr>Wireless Ethernet</vt:lpstr>
      <vt:lpstr>Wireless Ethernet</vt:lpstr>
      <vt:lpstr>Wireless Ethernet</vt:lpstr>
      <vt:lpstr>Wireless Ethernet</vt:lpstr>
      <vt:lpstr>Wireless Ethernet</vt:lpstr>
      <vt:lpstr>LAN Design</vt:lpstr>
      <vt:lpstr>LAN Design</vt:lpstr>
      <vt:lpstr>LAN Design</vt:lpstr>
      <vt:lpstr>Improving LAN Performance</vt:lpstr>
      <vt:lpstr>Improving LAN Performance</vt:lpstr>
      <vt:lpstr>Improving LAN Performance</vt:lpstr>
      <vt:lpstr>Improving LAN Performance</vt:lpstr>
      <vt:lpstr>Implications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Wells</dc:creator>
  <cp:lastModifiedBy>Elizabeth Pearson</cp:lastModifiedBy>
  <cp:revision>154</cp:revision>
  <dcterms:created xsi:type="dcterms:W3CDTF">2014-08-04T15:03:32Z</dcterms:created>
  <dcterms:modified xsi:type="dcterms:W3CDTF">2014-08-04T15:27:20Z</dcterms:modified>
</cp:coreProperties>
</file>