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notesSlides/notesSlide12.xml" ContentType="application/vnd.openxmlformats-officedocument.presentationml.notes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Default Extension="pdf" ContentType="application/pdf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commentAuthors.xml" ContentType="application/vnd.openxmlformats-officedocument.presentationml.commentAuthors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3686" r:id="rId1"/>
  </p:sldMasterIdLst>
  <p:notesMasterIdLst>
    <p:notesMasterId r:id="rId29"/>
  </p:notesMasterIdLst>
  <p:sldIdLst>
    <p:sldId id="283" r:id="rId2"/>
    <p:sldId id="285" r:id="rId3"/>
    <p:sldId id="286" r:id="rId4"/>
    <p:sldId id="303" r:id="rId5"/>
    <p:sldId id="288" r:id="rId6"/>
    <p:sldId id="289" r:id="rId7"/>
    <p:sldId id="304" r:id="rId8"/>
    <p:sldId id="291" r:id="rId9"/>
    <p:sldId id="305" r:id="rId10"/>
    <p:sldId id="309" r:id="rId11"/>
    <p:sldId id="294" r:id="rId12"/>
    <p:sldId id="296" r:id="rId13"/>
    <p:sldId id="297" r:id="rId14"/>
    <p:sldId id="306" r:id="rId15"/>
    <p:sldId id="299" r:id="rId16"/>
    <p:sldId id="300" r:id="rId17"/>
    <p:sldId id="310" r:id="rId18"/>
    <p:sldId id="307" r:id="rId19"/>
    <p:sldId id="308" r:id="rId20"/>
    <p:sldId id="311" r:id="rId21"/>
    <p:sldId id="302" r:id="rId22"/>
    <p:sldId id="312" r:id="rId23"/>
    <p:sldId id="313" r:id="rId24"/>
    <p:sldId id="292" r:id="rId25"/>
    <p:sldId id="314" r:id="rId26"/>
    <p:sldId id="315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Taylor Wells" initials="TM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800000"/>
    <a:srgbClr val="C00000"/>
    <a:srgbClr val="F07F09"/>
    <a:srgbClr val="E7E8EA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83781" autoAdjust="0"/>
  </p:normalViewPr>
  <p:slideViewPr>
    <p:cSldViewPr>
      <p:cViewPr varScale="1">
        <p:scale>
          <a:sx n="78" d="100"/>
          <a:sy n="78" d="100"/>
        </p:scale>
        <p:origin x="-1216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commentAuthors" Target="commentAuthors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A3DC9-E7C0-4C83-BE0C-072B1AD98492}" type="datetimeFigureOut">
              <a:rPr lang="en-US" smtClean="0"/>
              <a:pPr/>
              <a:t>8/7/14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5B088E-5FF9-4C46-8F02-60985A09C9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71305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73447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6600" y="3048001"/>
            <a:ext cx="5867401" cy="1219200"/>
          </a:xfrm>
          <a:gradFill flip="none" rotWithShape="1">
            <a:gsLst>
              <a:gs pos="0">
                <a:srgbClr val="4F9A26">
                  <a:shade val="30000"/>
                  <a:satMod val="115000"/>
                </a:srgbClr>
              </a:gs>
              <a:gs pos="50000">
                <a:srgbClr val="4F9A26">
                  <a:shade val="67500"/>
                  <a:satMod val="115000"/>
                </a:srgbClr>
              </a:gs>
              <a:gs pos="100000">
                <a:srgbClr val="4F9A26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0000" endA="300" endPos="55500" dist="50800" dir="5400000" sy="-100000" algn="bl" rotWithShape="0"/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rot="16200000">
            <a:off x="3314702" y="1028697"/>
            <a:ext cx="2590800" cy="906780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76200" y="0"/>
            <a:ext cx="1981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1400" y="892175"/>
            <a:ext cx="5334000" cy="1470025"/>
          </a:xfrm>
        </p:spPr>
        <p:txBody>
          <a:bodyPr/>
          <a:lstStyle>
            <a:lvl1pPr algn="r">
              <a:defRPr b="1" cap="small" baseline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F38DE-C46A-4E13-BBD9-926C6DB2848B}" type="datetime1">
              <a:rPr lang="en-US" smtClean="0"/>
              <a:pPr/>
              <a:t>8/7/14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1D335-F193-4775-ABEB-04291726CE5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76200" y="4244339"/>
            <a:ext cx="9220201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2993035" cy="3733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0" y="5715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FitzGerald ● Dennis ● </a:t>
            </a:r>
            <a:r>
              <a:rPr lang="en-US" sz="24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Durcikova</a:t>
            </a:r>
            <a:endParaRPr lang="en-US" sz="2400" dirty="0" smtClean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405265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4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Prepared by Taylor M. Wells:</a:t>
            </a:r>
            <a:r>
              <a:rPr lang="en-US" sz="1400" baseline="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College of Business Administration,</a:t>
            </a:r>
            <a:r>
              <a:rPr lang="en-US" sz="1400" baseline="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California State University, Sacramento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7214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73050"/>
            <a:ext cx="28956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273050"/>
            <a:ext cx="4495800" cy="58531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1435100"/>
            <a:ext cx="28956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32CF-9DD5-4836-B3A4-2D2E684A0DE4}" type="datetime1">
              <a:rPr lang="en-US" smtClean="0"/>
              <a:pPr/>
              <a:t>8/7/14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1D335-F193-4775-ABEB-04291726CE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21336" y="0"/>
            <a:ext cx="1088136" cy="6858000"/>
          </a:xfrm>
          <a:prstGeom prst="rect">
            <a:avLst/>
          </a:prstGeom>
          <a:gradFill flip="none" rotWithShape="1">
            <a:gsLst>
              <a:gs pos="0">
                <a:srgbClr val="4F9A26">
                  <a:shade val="30000"/>
                  <a:satMod val="115000"/>
                </a:srgbClr>
              </a:gs>
              <a:gs pos="50000">
                <a:srgbClr val="4F9A26">
                  <a:shade val="67500"/>
                  <a:satMod val="115000"/>
                </a:srgbClr>
              </a:gs>
              <a:gs pos="98750">
                <a:srgbClr val="A0D42C"/>
              </a:gs>
              <a:gs pos="79000">
                <a:srgbClr val="4F9A26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56656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8E6B3-4ADE-4E2C-9C1C-3B901E43CC0F}" type="datetime1">
              <a:rPr lang="en-US" smtClean="0"/>
              <a:pPr/>
              <a:t>8/7/14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1D335-F193-4775-ABEB-04291726CE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21336" y="0"/>
            <a:ext cx="1088136" cy="6858000"/>
          </a:xfrm>
          <a:prstGeom prst="rect">
            <a:avLst/>
          </a:prstGeom>
          <a:gradFill flip="none" rotWithShape="1">
            <a:gsLst>
              <a:gs pos="0">
                <a:srgbClr val="4F9A26">
                  <a:shade val="30000"/>
                  <a:satMod val="115000"/>
                </a:srgbClr>
              </a:gs>
              <a:gs pos="50000">
                <a:srgbClr val="4F9A26">
                  <a:shade val="67500"/>
                  <a:satMod val="115000"/>
                </a:srgbClr>
              </a:gs>
              <a:gs pos="98750">
                <a:srgbClr val="A0D42C"/>
              </a:gs>
              <a:gs pos="79000">
                <a:srgbClr val="4F9A26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25568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146A-21BE-4B2A-AD17-7F86E9273ECE}" type="datetime1">
              <a:rPr lang="en-US" smtClean="0"/>
              <a:pPr/>
              <a:t>8/7/14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1D335-F193-4775-ABEB-04291726CE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21336" y="0"/>
            <a:ext cx="1088136" cy="6858000"/>
          </a:xfrm>
          <a:prstGeom prst="rect">
            <a:avLst/>
          </a:prstGeom>
          <a:gradFill flip="none" rotWithShape="1">
            <a:gsLst>
              <a:gs pos="0">
                <a:srgbClr val="4F9A26">
                  <a:shade val="30000"/>
                  <a:satMod val="115000"/>
                </a:srgbClr>
              </a:gs>
              <a:gs pos="50000">
                <a:srgbClr val="4F9A26">
                  <a:shade val="67500"/>
                  <a:satMod val="115000"/>
                </a:srgbClr>
              </a:gs>
              <a:gs pos="98750">
                <a:srgbClr val="A0D42C"/>
              </a:gs>
              <a:gs pos="79000">
                <a:srgbClr val="4F9A26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10141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274638"/>
            <a:ext cx="548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D09AF-E775-41EC-B757-DB7AB8153A4F}" type="datetime1">
              <a:rPr lang="en-US" smtClean="0"/>
              <a:pPr/>
              <a:t>8/7/14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1D335-F193-4775-ABEB-04291726CE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21336" y="0"/>
            <a:ext cx="1088136" cy="6858000"/>
          </a:xfrm>
          <a:prstGeom prst="rect">
            <a:avLst/>
          </a:prstGeom>
          <a:gradFill flip="none" rotWithShape="1">
            <a:gsLst>
              <a:gs pos="0">
                <a:srgbClr val="4F9A26">
                  <a:shade val="30000"/>
                  <a:satMod val="115000"/>
                </a:srgbClr>
              </a:gs>
              <a:gs pos="50000">
                <a:srgbClr val="4F9A26">
                  <a:shade val="67500"/>
                  <a:satMod val="115000"/>
                </a:srgbClr>
              </a:gs>
              <a:gs pos="98750">
                <a:srgbClr val="A0D42C"/>
              </a:gs>
              <a:gs pos="79000">
                <a:srgbClr val="4F9A26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28001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93E78-2FE6-4251-B83F-5CB59370B983}" type="datetime1">
              <a:rPr lang="en-US" smtClean="0"/>
              <a:pPr/>
              <a:t>8/7/14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1D335-F193-4775-ABEB-04291726CE5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5400000">
            <a:off x="4381500" y="-4381500"/>
            <a:ext cx="381000" cy="9144000"/>
          </a:xfrm>
          <a:prstGeom prst="rect">
            <a:avLst/>
          </a:prstGeom>
          <a:gradFill flip="none" rotWithShape="1">
            <a:gsLst>
              <a:gs pos="0">
                <a:srgbClr val="4F9A26">
                  <a:shade val="30000"/>
                  <a:satMod val="115000"/>
                </a:srgbClr>
              </a:gs>
              <a:gs pos="50000">
                <a:srgbClr val="4F9A26">
                  <a:shade val="67500"/>
                  <a:satMod val="115000"/>
                </a:srgbClr>
              </a:gs>
              <a:gs pos="98750">
                <a:srgbClr val="A0D42C"/>
              </a:gs>
              <a:gs pos="79000">
                <a:srgbClr val="4F9A26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3100095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93E78-2FE6-4251-B83F-5CB59370B983}" type="datetime1">
              <a:rPr lang="en-US" smtClean="0"/>
              <a:pPr/>
              <a:t>8/7/14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1D335-F193-4775-ABEB-04291726CE5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21336" y="0"/>
            <a:ext cx="1088136" cy="6858000"/>
          </a:xfrm>
          <a:prstGeom prst="rect">
            <a:avLst/>
          </a:prstGeom>
          <a:gradFill flip="none" rotWithShape="1">
            <a:gsLst>
              <a:gs pos="0">
                <a:srgbClr val="4F9A26">
                  <a:shade val="30000"/>
                  <a:satMod val="115000"/>
                </a:srgbClr>
              </a:gs>
              <a:gs pos="50000">
                <a:srgbClr val="4F9A26">
                  <a:shade val="67500"/>
                  <a:satMod val="115000"/>
                </a:srgbClr>
              </a:gs>
              <a:gs pos="98750">
                <a:srgbClr val="A0D42C"/>
              </a:gs>
              <a:gs pos="79000">
                <a:srgbClr val="4F9A26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6112139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265A9A"/>
              </a:buClr>
              <a:defRPr/>
            </a:lvl1pPr>
            <a:lvl2pPr>
              <a:buClr>
                <a:srgbClr val="265A9A"/>
              </a:buClr>
              <a:defRPr/>
            </a:lvl2pPr>
            <a:lvl3pPr>
              <a:buClr>
                <a:srgbClr val="265A9A"/>
              </a:buClr>
              <a:defRPr/>
            </a:lvl3pPr>
            <a:lvl4pPr>
              <a:buClr>
                <a:srgbClr val="265A9A"/>
              </a:buClr>
              <a:defRPr/>
            </a:lvl4pPr>
            <a:lvl5pPr>
              <a:buClr>
                <a:srgbClr val="265A9A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123F-D2A3-4848-8DC0-2BCD7759D7A8}" type="datetime1">
              <a:rPr lang="en-US" smtClean="0"/>
              <a:pPr/>
              <a:t>8/7/14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21336" y="0"/>
            <a:ext cx="1088136" cy="6858000"/>
          </a:xfrm>
          <a:prstGeom prst="rect">
            <a:avLst/>
          </a:prstGeom>
          <a:gradFill flip="none" rotWithShape="1">
            <a:gsLst>
              <a:gs pos="0">
                <a:srgbClr val="4F9A26">
                  <a:shade val="30000"/>
                  <a:satMod val="115000"/>
                </a:srgbClr>
              </a:gs>
              <a:gs pos="50000">
                <a:srgbClr val="4F9A26">
                  <a:shade val="67500"/>
                  <a:satMod val="115000"/>
                </a:srgbClr>
              </a:gs>
              <a:gs pos="98750">
                <a:srgbClr val="A0D42C"/>
              </a:gs>
              <a:gs pos="79000">
                <a:srgbClr val="4F9A26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35101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9BE89-7046-4DC9-BB88-9377C5678B26}" type="datetime1">
              <a:rPr lang="en-US" smtClean="0"/>
              <a:pPr/>
              <a:t>8/7/14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1D335-F193-4775-ABEB-04291726CE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21336" y="0"/>
            <a:ext cx="1088136" cy="6858000"/>
          </a:xfrm>
          <a:prstGeom prst="rect">
            <a:avLst/>
          </a:prstGeom>
          <a:gradFill flip="none" rotWithShape="1">
            <a:gsLst>
              <a:gs pos="0">
                <a:srgbClr val="4F9A26">
                  <a:shade val="30000"/>
                  <a:satMod val="115000"/>
                </a:srgbClr>
              </a:gs>
              <a:gs pos="50000">
                <a:srgbClr val="4F9A26">
                  <a:shade val="67500"/>
                  <a:satMod val="115000"/>
                </a:srgbClr>
              </a:gs>
              <a:gs pos="98750">
                <a:srgbClr val="A0D42C"/>
              </a:gs>
              <a:gs pos="79000">
                <a:srgbClr val="4F9A26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15752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600200"/>
            <a:ext cx="38100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38100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F44B-6C5F-402F-ADF4-17E05E62F9BE}" type="datetime1">
              <a:rPr lang="en-US" smtClean="0"/>
              <a:pPr/>
              <a:t>8/7/14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1D335-F193-4775-ABEB-04291726CE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21336" y="0"/>
            <a:ext cx="1088136" cy="6858000"/>
          </a:xfrm>
          <a:prstGeom prst="rect">
            <a:avLst/>
          </a:prstGeom>
          <a:gradFill flip="none" rotWithShape="1">
            <a:gsLst>
              <a:gs pos="0">
                <a:srgbClr val="4F9A26">
                  <a:shade val="30000"/>
                  <a:satMod val="115000"/>
                </a:srgbClr>
              </a:gs>
              <a:gs pos="50000">
                <a:srgbClr val="4F9A26">
                  <a:shade val="67500"/>
                  <a:satMod val="115000"/>
                </a:srgbClr>
              </a:gs>
              <a:gs pos="98750">
                <a:srgbClr val="A0D42C"/>
              </a:gs>
              <a:gs pos="79000">
                <a:srgbClr val="4F9A26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29042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1144" y="1646238"/>
            <a:ext cx="3771856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19700" y="1646238"/>
            <a:ext cx="3619500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7BBBA-A9CC-43A0-A62A-95182BDEC93A}" type="datetime1">
              <a:rPr lang="en-US" smtClean="0"/>
              <a:pPr/>
              <a:t>8/7/14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1D335-F193-4775-ABEB-04291726CE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3"/>
          </p:nvPr>
        </p:nvSpPr>
        <p:spPr>
          <a:xfrm>
            <a:off x="1143000" y="2362200"/>
            <a:ext cx="3810000" cy="3886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362200"/>
            <a:ext cx="3810000" cy="3886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21336" y="0"/>
            <a:ext cx="1088136" cy="6858000"/>
          </a:xfrm>
          <a:prstGeom prst="rect">
            <a:avLst/>
          </a:prstGeom>
          <a:gradFill flip="none" rotWithShape="1">
            <a:gsLst>
              <a:gs pos="0">
                <a:srgbClr val="4F9A26">
                  <a:shade val="30000"/>
                  <a:satMod val="115000"/>
                </a:srgbClr>
              </a:gs>
              <a:gs pos="50000">
                <a:srgbClr val="4F9A26">
                  <a:shade val="67500"/>
                  <a:satMod val="115000"/>
                </a:srgbClr>
              </a:gs>
              <a:gs pos="98750">
                <a:srgbClr val="A0D42C"/>
              </a:gs>
              <a:gs pos="79000">
                <a:srgbClr val="4F9A26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29901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12806-A5D6-4548-B085-D3D38DE8B09D}" type="datetime1">
              <a:rPr lang="en-US" smtClean="0"/>
              <a:pPr/>
              <a:t>8/7/14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1D335-F193-4775-ABEB-04291726CE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21336" y="0"/>
            <a:ext cx="1088136" cy="6858000"/>
          </a:xfrm>
          <a:prstGeom prst="rect">
            <a:avLst/>
          </a:prstGeom>
          <a:gradFill flip="none" rotWithShape="1">
            <a:gsLst>
              <a:gs pos="0">
                <a:srgbClr val="4F9A26">
                  <a:shade val="30000"/>
                  <a:satMod val="115000"/>
                </a:srgbClr>
              </a:gs>
              <a:gs pos="50000">
                <a:srgbClr val="4F9A26">
                  <a:shade val="67500"/>
                  <a:satMod val="115000"/>
                </a:srgbClr>
              </a:gs>
              <a:gs pos="98750">
                <a:srgbClr val="A0D42C"/>
              </a:gs>
              <a:gs pos="79000">
                <a:srgbClr val="4F9A26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56852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A7CD2-4D5E-477D-9850-E32A04C34513}" type="datetime1">
              <a:rPr lang="en-US" smtClean="0"/>
              <a:pPr/>
              <a:t>8/7/14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1D335-F193-4775-ABEB-04291726CE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21336" y="0"/>
            <a:ext cx="1088136" cy="6858000"/>
          </a:xfrm>
          <a:prstGeom prst="rect">
            <a:avLst/>
          </a:prstGeom>
          <a:gradFill flip="none" rotWithShape="1">
            <a:gsLst>
              <a:gs pos="0">
                <a:srgbClr val="4F9A26">
                  <a:shade val="30000"/>
                  <a:satMod val="115000"/>
                </a:srgbClr>
              </a:gs>
              <a:gs pos="50000">
                <a:srgbClr val="4F9A26">
                  <a:shade val="67500"/>
                  <a:satMod val="115000"/>
                </a:srgbClr>
              </a:gs>
              <a:gs pos="98750">
                <a:srgbClr val="A0D42C"/>
              </a:gs>
              <a:gs pos="79000">
                <a:srgbClr val="4F9A26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23372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274638"/>
            <a:ext cx="7696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1600200"/>
            <a:ext cx="7696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93E78-2FE6-4251-B83F-5CB59370B983}" type="datetime1">
              <a:rPr lang="en-US" smtClean="0"/>
              <a:pPr/>
              <a:t>8/7/14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1D335-F193-4775-ABEB-04291726CE5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553200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Copyright © 2015 John, Wiley &amp; Sons, Inc. All rights reserved.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330727" y="6428601"/>
            <a:ext cx="5693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10-</a:t>
            </a:r>
            <a:fld id="{EB19BA82-6AD1-4C8F-9940-9F1BD01BC7EF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‹#›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2756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 cap="none" baseline="0">
          <a:solidFill>
            <a:srgbClr val="265A9A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99FF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99FF"/>
        </a:buClr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99FF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99FF"/>
        </a:buClr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99FF"/>
        </a:buClr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df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df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df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d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d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Chapter 10</a:t>
            </a:r>
          </a:p>
          <a:p>
            <a:r>
              <a:rPr lang="en-US" dirty="0" smtClean="0"/>
              <a:t>The Internet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400" dirty="0" smtClean="0">
                <a:solidFill>
                  <a:srgbClr val="008000"/>
                </a:solidFill>
              </a:rPr>
              <a:t>Business Data Communications &amp; Networking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5610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ISP backbone</a:t>
            </a:r>
            <a:endParaRPr lang="en-US" dirty="0"/>
          </a:p>
          <a:p>
            <a:pPr lvl="1"/>
            <a:r>
              <a:rPr lang="en-US" dirty="0"/>
              <a:t>Larger </a:t>
            </a:r>
            <a:r>
              <a:rPr lang="en-US" dirty="0" smtClean="0"/>
              <a:t>backbone connections operating at OC-192 </a:t>
            </a:r>
            <a:r>
              <a:rPr lang="en-US" dirty="0"/>
              <a:t>(10 </a:t>
            </a:r>
            <a:r>
              <a:rPr lang="en-US" dirty="0" err="1"/>
              <a:t>Gbps</a:t>
            </a:r>
            <a:r>
              <a:rPr lang="en-US" dirty="0" smtClean="0"/>
              <a:t>) and experimenting with OC-768 </a:t>
            </a:r>
            <a:r>
              <a:rPr lang="en-US" dirty="0"/>
              <a:t>(40 </a:t>
            </a:r>
            <a:r>
              <a:rPr lang="en-US" dirty="0" err="1"/>
              <a:t>Gbps</a:t>
            </a:r>
            <a:r>
              <a:rPr lang="en-US" dirty="0"/>
              <a:t>) and </a:t>
            </a:r>
            <a:r>
              <a:rPr lang="en-US" dirty="0" smtClean="0"/>
              <a:t>OC-3072 </a:t>
            </a:r>
            <a:r>
              <a:rPr lang="en-US" dirty="0"/>
              <a:t>(160 </a:t>
            </a:r>
            <a:r>
              <a:rPr lang="en-US" dirty="0" err="1"/>
              <a:t>Gbps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Require faster backbone switches and routers</a:t>
            </a:r>
          </a:p>
          <a:p>
            <a:pPr lvl="1"/>
            <a:r>
              <a:rPr lang="en-US" dirty="0" smtClean="0"/>
              <a:t>Internet peak traffic estimated to reach 1 </a:t>
            </a:r>
            <a:r>
              <a:rPr lang="en-US" dirty="0" err="1" smtClean="0"/>
              <a:t>Pbps</a:t>
            </a:r>
            <a:r>
              <a:rPr lang="en-US" dirty="0" smtClean="0"/>
              <a:t> by 2018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3172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 bwMode="auto">
          <a:xfrm>
            <a:off x="4495800" y="4572000"/>
            <a:ext cx="2362200" cy="1295400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ＭＳ Ｐゴシック" pitchFamily="1" charset="-128"/>
              </a:rPr>
              <a:t>ISP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3178082" y="5562600"/>
            <a:ext cx="1698718" cy="28248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Connecting to an ISP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1143000" y="1951037"/>
            <a:ext cx="7696200" cy="4525963"/>
          </a:xfrm>
        </p:spPr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/>
              <a:t>point of presence (POP) </a:t>
            </a:r>
            <a:r>
              <a:rPr lang="en-US" dirty="0" smtClean="0"/>
              <a:t>is the location where an ISP provides service to its customers</a:t>
            </a:r>
            <a:endParaRPr lang="en-US" b="1" dirty="0" smtClean="0"/>
          </a:p>
          <a:p>
            <a:r>
              <a:rPr lang="en-US" dirty="0" smtClean="0"/>
              <a:t>The POP connects to the rest of the ISP’s network</a:t>
            </a:r>
          </a:p>
          <a:p>
            <a:r>
              <a:rPr lang="en-US" dirty="0" smtClean="0"/>
              <a:t>Authentication is performed at the POP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2362200" y="5692682"/>
            <a:ext cx="914400" cy="304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ＭＳ Ｐゴシック" pitchFamily="1" charset="-128"/>
              </a:rPr>
              <a:t>Customer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 flipV="1">
            <a:off x="3875041" y="5563142"/>
            <a:ext cx="1001759" cy="6858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 bwMode="auto">
          <a:xfrm>
            <a:off x="3059159" y="6096542"/>
            <a:ext cx="914400" cy="304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ＭＳ Ｐゴシック" pitchFamily="1" charset="-128"/>
              </a:rPr>
              <a:t>Customer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4800600" y="5486400"/>
            <a:ext cx="152400" cy="1524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3875041" y="5105400"/>
            <a:ext cx="849359" cy="3810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16112" y="4768334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Point of Presence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564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Internet Access Technologies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organizations use WAN technologies to connect to their ISP</a:t>
            </a:r>
            <a:endParaRPr lang="en-US" dirty="0"/>
          </a:p>
          <a:p>
            <a:r>
              <a:rPr lang="en-US" dirty="0" smtClean="0"/>
              <a:t>Common </a:t>
            </a:r>
            <a:r>
              <a:rPr lang="en-US" b="1" dirty="0" smtClean="0"/>
              <a:t>broadband technologies </a:t>
            </a:r>
            <a:r>
              <a:rPr lang="en-US" dirty="0" smtClean="0"/>
              <a:t>to connect to ISPs include:</a:t>
            </a:r>
          </a:p>
          <a:p>
            <a:pPr lvl="1"/>
            <a:r>
              <a:rPr lang="en-US" dirty="0" smtClean="0"/>
              <a:t>Digital subscriber line (DSL)</a:t>
            </a:r>
          </a:p>
          <a:p>
            <a:pPr lvl="1"/>
            <a:r>
              <a:rPr lang="en-US" dirty="0" smtClean="0"/>
              <a:t>Cable</a:t>
            </a:r>
          </a:p>
          <a:p>
            <a:pPr lvl="1"/>
            <a:r>
              <a:rPr lang="en-US" dirty="0" smtClean="0"/>
              <a:t>Fiber to the Home (FTTH)</a:t>
            </a:r>
          </a:p>
          <a:p>
            <a:pPr lvl="1"/>
            <a:r>
              <a:rPr lang="en-US" dirty="0" smtClean="0"/>
              <a:t>Wireless (e.g., WiMAX)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4784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Digital Subscriber Line (DSL)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family of point-to-point technologies usually offered by telephone companies</a:t>
            </a:r>
          </a:p>
          <a:p>
            <a:r>
              <a:rPr lang="en-US" dirty="0" smtClean="0"/>
              <a:t>Provides high-speed transmissions over traditional telephone wires</a:t>
            </a:r>
          </a:p>
          <a:p>
            <a:r>
              <a:rPr lang="en-US" b="1" dirty="0" smtClean="0"/>
              <a:t>Customer premises equipment (CPE)</a:t>
            </a:r>
            <a:r>
              <a:rPr lang="en-US" dirty="0" smtClean="0"/>
              <a:t> includes a </a:t>
            </a:r>
            <a:r>
              <a:rPr lang="en-US" b="1" dirty="0" smtClean="0"/>
              <a:t>DSL modem </a:t>
            </a:r>
            <a:r>
              <a:rPr lang="en-US" dirty="0" smtClean="0"/>
              <a:t>and </a:t>
            </a:r>
            <a:r>
              <a:rPr lang="en-US" b="1" dirty="0" smtClean="0"/>
              <a:t>line splitter</a:t>
            </a:r>
          </a:p>
          <a:p>
            <a:r>
              <a:rPr lang="en-US" dirty="0" smtClean="0"/>
              <a:t>The </a:t>
            </a:r>
            <a:r>
              <a:rPr lang="en-US" b="1" dirty="0" smtClean="0"/>
              <a:t>local loop </a:t>
            </a:r>
            <a:r>
              <a:rPr lang="en-US" dirty="0" smtClean="0"/>
              <a:t>(or last mile) is the circuit from the customer premises to the ISP’s office containing the </a:t>
            </a:r>
            <a:r>
              <a:rPr lang="en-US" b="1" dirty="0" smtClean="0"/>
              <a:t>main distribution facility (MDF)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6584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wn Arrow Callout 4"/>
          <p:cNvSpPr/>
          <p:nvPr/>
        </p:nvSpPr>
        <p:spPr>
          <a:xfrm>
            <a:off x="3192075" y="952820"/>
            <a:ext cx="998925" cy="875980"/>
          </a:xfrm>
          <a:prstGeom prst="downArrowCallou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Demarcation Point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52400"/>
            <a:ext cx="5264150" cy="512308"/>
          </a:xfrm>
          <a:prstGeom prst="rect">
            <a:avLst/>
          </a:prstGeom>
        </p:spPr>
      </p:pic>
      <p:pic>
        <p:nvPicPr>
          <p:cNvPr id="7" name="Picture 6" descr="c10f004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295400" y="814512"/>
            <a:ext cx="7569018" cy="551008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1253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Digital Subscriber Line (DSL)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1143000" y="1375576"/>
            <a:ext cx="7493000" cy="451563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Many DSL technologies exist, but the most commonly implemented include:</a:t>
            </a:r>
          </a:p>
          <a:p>
            <a:pPr lvl="1"/>
            <a:r>
              <a:rPr lang="en-US" b="1" dirty="0" smtClean="0"/>
              <a:t>Asymmetric DSL (ADSL)</a:t>
            </a:r>
          </a:p>
          <a:p>
            <a:pPr lvl="2"/>
            <a:r>
              <a:rPr lang="en-US" dirty="0" smtClean="0"/>
              <a:t>3 channels of different width (voice, downstream, upstream)</a:t>
            </a:r>
          </a:p>
          <a:p>
            <a:pPr lvl="2"/>
            <a:r>
              <a:rPr lang="en-US" dirty="0" smtClean="0"/>
              <a:t>Downstream bandwidth greater than upstream</a:t>
            </a:r>
          </a:p>
          <a:p>
            <a:pPr lvl="2"/>
            <a:r>
              <a:rPr lang="en-US" dirty="0" smtClean="0"/>
              <a:t>Bandwidth dependent on distance from equipment</a:t>
            </a:r>
          </a:p>
          <a:p>
            <a:pPr lvl="1"/>
            <a:r>
              <a:rPr lang="en-US" b="1" dirty="0" smtClean="0"/>
              <a:t>Very-high-data-rate DSL (VDSL)</a:t>
            </a:r>
          </a:p>
          <a:p>
            <a:pPr lvl="2"/>
            <a:r>
              <a:rPr lang="en-US" dirty="0" smtClean="0"/>
              <a:t>Similar to ADSL, but with higher data rates and shorter range</a:t>
            </a:r>
          </a:p>
          <a:p>
            <a:pPr lvl="2"/>
            <a:r>
              <a:rPr lang="en-US" dirty="0" smtClean="0"/>
              <a:t>Often paired with fiber circuits to the node</a:t>
            </a:r>
          </a:p>
          <a:p>
            <a:pPr lvl="2"/>
            <a:r>
              <a:rPr lang="en-US" dirty="0" smtClean="0"/>
              <a:t>May be used for high definition television in addition to data and voice transmission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099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Cable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Alternative to DSL offered by cable television companies</a:t>
            </a:r>
          </a:p>
          <a:p>
            <a:r>
              <a:rPr lang="en-US" dirty="0" smtClean="0"/>
              <a:t>Most cable ISPs use </a:t>
            </a:r>
            <a:r>
              <a:rPr lang="en-US" b="1" dirty="0" smtClean="0"/>
              <a:t>hybrid fiber coaxial (HFC) </a:t>
            </a:r>
            <a:r>
              <a:rPr lang="en-US" dirty="0" smtClean="0"/>
              <a:t>networks with coaxial cables in the customer premises</a:t>
            </a:r>
          </a:p>
          <a:p>
            <a:r>
              <a:rPr lang="en-US" dirty="0" smtClean="0"/>
              <a:t>Cable networks are multipoint (shared) while DSL is point-to-point</a:t>
            </a:r>
          </a:p>
          <a:p>
            <a:pPr lvl="1"/>
            <a:r>
              <a:rPr lang="en-US" dirty="0" smtClean="0"/>
              <a:t>Shared bandwidth</a:t>
            </a:r>
          </a:p>
          <a:p>
            <a:pPr lvl="1"/>
            <a:r>
              <a:rPr lang="en-US" dirty="0" smtClean="0"/>
              <a:t>Potential issues with security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1833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Data over cable service interface specification (DOCSIS) </a:t>
            </a:r>
            <a:r>
              <a:rPr lang="en-US" dirty="0" smtClean="0"/>
              <a:t>is a set of standards used by cable ISPs</a:t>
            </a:r>
          </a:p>
          <a:p>
            <a:r>
              <a:rPr lang="en-US" dirty="0" smtClean="0"/>
              <a:t>The newest DOCSIS standards support data rates over 1 </a:t>
            </a:r>
            <a:r>
              <a:rPr lang="en-US" dirty="0" err="1" smtClean="0"/>
              <a:t>Gbps</a:t>
            </a:r>
            <a:r>
              <a:rPr lang="en-US" dirty="0" smtClean="0"/>
              <a:t>, but few ISPs have deployments that support these speeds</a:t>
            </a:r>
          </a:p>
          <a:p>
            <a:r>
              <a:rPr lang="en-US" dirty="0" smtClean="0"/>
              <a:t>The </a:t>
            </a:r>
            <a:r>
              <a:rPr lang="en-US" b="1" dirty="0" smtClean="0"/>
              <a:t>cable modem </a:t>
            </a:r>
            <a:r>
              <a:rPr lang="en-US" dirty="0" smtClean="0"/>
              <a:t>at the customer’s premises are configured to “cap” the bandwidth at a maximum rate specified by contract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3727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28600"/>
            <a:ext cx="6419850" cy="659141"/>
          </a:xfrm>
          <a:prstGeom prst="rect">
            <a:avLst/>
          </a:prstGeom>
        </p:spPr>
      </p:pic>
      <p:pic>
        <p:nvPicPr>
          <p:cNvPr id="6" name="Picture 5" descr="c10f006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344658" y="1143000"/>
            <a:ext cx="7342142" cy="52578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739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Fiber to the Home (</a:t>
            </a:r>
            <a:r>
              <a:rPr lang="en-US" dirty="0" err="1" smtClean="0"/>
              <a:t>FttH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dedicated point-to-point fiber optic </a:t>
            </a:r>
            <a:r>
              <a:rPr lang="en-US" dirty="0" smtClean="0"/>
              <a:t>service</a:t>
            </a:r>
            <a:endParaRPr lang="en-US" dirty="0"/>
          </a:p>
          <a:p>
            <a:r>
              <a:rPr lang="en-US" dirty="0" smtClean="0"/>
              <a:t>Architecturally similar to DSL and cable</a:t>
            </a:r>
          </a:p>
          <a:p>
            <a:r>
              <a:rPr lang="en-US" dirty="0" smtClean="0"/>
              <a:t>Expensive to deploy and these networks are emerging slowly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1728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Outline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</a:t>
            </a:r>
          </a:p>
          <a:p>
            <a:r>
              <a:rPr lang="en-US" dirty="0" smtClean="0"/>
              <a:t>Internet Architecture</a:t>
            </a:r>
          </a:p>
          <a:p>
            <a:r>
              <a:rPr lang="en-US" dirty="0" smtClean="0"/>
              <a:t>Internet Access Technologies</a:t>
            </a:r>
          </a:p>
          <a:p>
            <a:pPr marL="971550" lvl="1" indent="-571500"/>
            <a:r>
              <a:rPr lang="en-US" dirty="0" smtClean="0"/>
              <a:t>DSL</a:t>
            </a:r>
          </a:p>
          <a:p>
            <a:pPr marL="971550" lvl="1" indent="-571500"/>
            <a:r>
              <a:rPr lang="en-US" dirty="0" smtClean="0"/>
              <a:t>Cable</a:t>
            </a:r>
          </a:p>
          <a:p>
            <a:pPr marL="971550" lvl="1" indent="-571500"/>
            <a:r>
              <a:rPr lang="en-US" dirty="0" smtClean="0"/>
              <a:t>Fiber to the Home</a:t>
            </a:r>
          </a:p>
          <a:p>
            <a:pPr marL="971550" lvl="1" indent="-571500"/>
            <a:r>
              <a:rPr lang="en-US" dirty="0" smtClean="0"/>
              <a:t>Wireless</a:t>
            </a:r>
            <a:endParaRPr lang="en-US" dirty="0"/>
          </a:p>
          <a:p>
            <a:pPr marL="571500" indent="-571500"/>
            <a:r>
              <a:rPr lang="en-US" dirty="0" smtClean="0"/>
              <a:t>Internet Governance</a:t>
            </a:r>
          </a:p>
          <a:p>
            <a:pPr marL="571500" indent="-571500"/>
            <a:r>
              <a:rPr lang="en-US" dirty="0" smtClean="0"/>
              <a:t>Implications for Management</a:t>
            </a:r>
          </a:p>
          <a:p>
            <a:pPr marL="571500" indent="-571500">
              <a:buFont typeface="+mj-lt"/>
              <a:buAutoNum type="romanUcPeriod"/>
            </a:pPr>
            <a:endParaRPr lang="en-US" dirty="0" smtClean="0"/>
          </a:p>
          <a:p>
            <a:pPr marL="571500" indent="-571500">
              <a:buFont typeface="+mj-lt"/>
              <a:buAutoNum type="romanUcPeriod"/>
            </a:pPr>
            <a:endParaRPr lang="en-US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4387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 bwMode="auto">
          <a:xfrm>
            <a:off x="4110430" y="3534082"/>
            <a:ext cx="966405" cy="1280807"/>
          </a:xfrm>
          <a:custGeom>
            <a:avLst/>
            <a:gdLst>
              <a:gd name="connsiteX0" fmla="*/ 0 w 966405"/>
              <a:gd name="connsiteY0" fmla="*/ 18064 h 1280807"/>
              <a:gd name="connsiteX1" fmla="*/ 896983 w 966405"/>
              <a:gd name="connsiteY1" fmla="*/ 174818 h 1280807"/>
              <a:gd name="connsiteX2" fmla="*/ 905691 w 966405"/>
              <a:gd name="connsiteY2" fmla="*/ 1280807 h 1280807"/>
              <a:gd name="connsiteX3" fmla="*/ 905691 w 966405"/>
              <a:gd name="connsiteY3" fmla="*/ 1280807 h 1280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6405" h="1280807">
                <a:moveTo>
                  <a:pt x="0" y="18064"/>
                </a:moveTo>
                <a:cubicBezTo>
                  <a:pt x="373017" y="-8788"/>
                  <a:pt x="746035" y="-35639"/>
                  <a:pt x="896983" y="174818"/>
                </a:cubicBezTo>
                <a:cubicBezTo>
                  <a:pt x="1047932" y="385275"/>
                  <a:pt x="905691" y="1280807"/>
                  <a:pt x="905691" y="1280807"/>
                </a:cubicBezTo>
                <a:lnTo>
                  <a:pt x="905691" y="1280807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429953" y="1981200"/>
            <a:ext cx="2133775" cy="3354352"/>
          </a:xfrm>
          <a:prstGeom prst="rect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ＭＳ Ｐゴシック" pitchFamily="1" charset="-128"/>
              </a:rPr>
              <a:t>Customer Premises</a:t>
            </a:r>
          </a:p>
        </p:txBody>
      </p:sp>
      <p:sp>
        <p:nvSpPr>
          <p:cNvPr id="23" name="Freeform 22"/>
          <p:cNvSpPr/>
          <p:nvPr/>
        </p:nvSpPr>
        <p:spPr bwMode="auto">
          <a:xfrm>
            <a:off x="4119138" y="2877127"/>
            <a:ext cx="2360023" cy="666310"/>
          </a:xfrm>
          <a:custGeom>
            <a:avLst/>
            <a:gdLst>
              <a:gd name="connsiteX0" fmla="*/ 0 w 2360023"/>
              <a:gd name="connsiteY0" fmla="*/ 666310 h 666310"/>
              <a:gd name="connsiteX1" fmla="*/ 1166949 w 2360023"/>
              <a:gd name="connsiteY1" fmla="*/ 21876 h 666310"/>
              <a:gd name="connsiteX2" fmla="*/ 2360023 w 2360023"/>
              <a:gd name="connsiteY2" fmla="*/ 213465 h 666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60023" h="666310">
                <a:moveTo>
                  <a:pt x="0" y="666310"/>
                </a:moveTo>
                <a:cubicBezTo>
                  <a:pt x="386806" y="381830"/>
                  <a:pt x="773612" y="97350"/>
                  <a:pt x="1166949" y="21876"/>
                </a:cubicBezTo>
                <a:cubicBezTo>
                  <a:pt x="1560286" y="-53598"/>
                  <a:pt x="1960154" y="79933"/>
                  <a:pt x="2360023" y="213465"/>
                </a:cubicBez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447800" y="2256746"/>
            <a:ext cx="1278378" cy="2590800"/>
          </a:xfrm>
          <a:prstGeom prst="rect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ＭＳ Ｐゴシック" pitchFamily="1" charset="-128"/>
              </a:rPr>
              <a:t>Central Office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2057400" y="3563006"/>
            <a:ext cx="1874504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Fiber to the Home (</a:t>
            </a:r>
            <a:r>
              <a:rPr lang="en-US" dirty="0" err="1" smtClean="0">
                <a:latin typeface="+mn-lt"/>
              </a:rPr>
              <a:t>FttH</a:t>
            </a:r>
            <a:r>
              <a:rPr lang="en-US" dirty="0" smtClean="0">
                <a:latin typeface="+mn-lt"/>
              </a:rPr>
              <a:t>)</a:t>
            </a:r>
            <a:endParaRPr lang="en-US" dirty="0">
              <a:latin typeface="+mn-lt"/>
            </a:endParaRPr>
          </a:p>
        </p:txBody>
      </p:sp>
      <p:pic>
        <p:nvPicPr>
          <p:cNvPr id="5122" name="Picture 2" descr="D:\My Dropbox\Dropbox\CONSULTING\Business Data Comm Slides\Images\splitt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766031" y="3323546"/>
            <a:ext cx="636545" cy="4572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Connector 30"/>
          <p:cNvCxnSpPr/>
          <p:nvPr/>
        </p:nvCxnSpPr>
        <p:spPr bwMode="auto">
          <a:xfrm flipH="1">
            <a:off x="6479161" y="3117682"/>
            <a:ext cx="1" cy="47101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 bwMode="auto">
          <a:xfrm flipH="1">
            <a:off x="6496839" y="3588694"/>
            <a:ext cx="8967" cy="58579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 bwMode="auto">
          <a:xfrm flipH="1">
            <a:off x="6151147" y="4174486"/>
            <a:ext cx="354659" cy="5206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 bwMode="auto">
          <a:xfrm>
            <a:off x="6505806" y="4174486"/>
            <a:ext cx="397898" cy="5206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27" name="Picture 3" descr="D:\My Dropbox\Dropbox\CONSULTING\Business Data Comm Slides\Images\switc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164373" y="3971220"/>
            <a:ext cx="664933" cy="47758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My Dropbox\Dropbox\CONSULTING\Business Data Comm Slides\Images\rout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223643" y="3440094"/>
            <a:ext cx="544594" cy="436563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178567" y="2889082"/>
            <a:ext cx="636546" cy="457200"/>
            <a:chOff x="3299277" y="4535388"/>
            <a:chExt cx="636546" cy="457200"/>
          </a:xfrm>
        </p:grpSpPr>
        <p:pic>
          <p:nvPicPr>
            <p:cNvPr id="5123" name="Picture 3" descr="D:\My Dropbox\Dropbox\CONSULTING\Business Data Comm Slides\Images\box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9277" y="4535388"/>
              <a:ext cx="636546" cy="457200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352800" y="4599801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ONT</a:t>
              </a:r>
              <a:endParaRPr lang="en-US" sz="1200" dirty="0"/>
            </a:p>
          </p:txBody>
        </p:sp>
      </p:grpSp>
      <p:pic>
        <p:nvPicPr>
          <p:cNvPr id="1029" name="Picture 5" descr="D:\My Dropbox\Dropbox\CONSULTING\Business Data Comm Slides\Images\desktop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732548" y="4551140"/>
            <a:ext cx="709315" cy="66338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D:\My Dropbox\Dropbox\CONSULTING\Business Data Comm Slides\Images\desktop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796490" y="4551140"/>
            <a:ext cx="709315" cy="66338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Straight Connector 42"/>
          <p:cNvCxnSpPr/>
          <p:nvPr/>
        </p:nvCxnSpPr>
        <p:spPr bwMode="auto">
          <a:xfrm>
            <a:off x="2086989" y="3563006"/>
            <a:ext cx="0" cy="74082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1768716" y="3360094"/>
            <a:ext cx="636546" cy="457200"/>
            <a:chOff x="3299277" y="4535388"/>
            <a:chExt cx="636546" cy="457200"/>
          </a:xfrm>
        </p:grpSpPr>
        <p:pic>
          <p:nvPicPr>
            <p:cNvPr id="9" name="Picture 3" descr="D:\My Dropbox\Dropbox\CONSULTING\Business Data Comm Slides\Images\box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9277" y="4535388"/>
              <a:ext cx="636546" cy="457200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352800" y="4599801"/>
              <a:ext cx="4703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OLT</a:t>
              </a:r>
              <a:endParaRPr lang="en-US" sz="1200" dirty="0"/>
            </a:p>
          </p:txBody>
        </p:sp>
      </p:grpSp>
      <p:pic>
        <p:nvPicPr>
          <p:cNvPr id="1026" name="Picture 2" descr="D:\My Dropbox\Dropbox\CONSULTING\Business Data Comm Slides\Images\rout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814692" y="4085546"/>
            <a:ext cx="544594" cy="436563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3728276" y="3719423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Splitter</a:t>
            </a:r>
            <a:endParaRPr lang="en-US" sz="1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778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Wireless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1143000" y="1928692"/>
            <a:ext cx="7493000" cy="3962521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Worldwide interoperability for microwave access (</a:t>
            </a:r>
            <a:r>
              <a:rPr lang="en-US" b="1" dirty="0" err="1" smtClean="0"/>
              <a:t>WiMax</a:t>
            </a:r>
            <a:r>
              <a:rPr lang="en-US" b="1" dirty="0" smtClean="0"/>
              <a:t>)</a:t>
            </a:r>
          </a:p>
          <a:p>
            <a:pPr lvl="1"/>
            <a:r>
              <a:rPr lang="en-US" dirty="0" smtClean="0"/>
              <a:t>802.16 wireless standard fixed/mobile</a:t>
            </a:r>
          </a:p>
          <a:p>
            <a:pPr lvl="1"/>
            <a:r>
              <a:rPr lang="en-US" dirty="0" smtClean="0"/>
              <a:t>Similar to the 802.11 </a:t>
            </a:r>
            <a:r>
              <a:rPr lang="en-US" dirty="0" err="1" smtClean="0"/>
              <a:t>WiFi</a:t>
            </a:r>
            <a:r>
              <a:rPr lang="en-US" dirty="0" smtClean="0"/>
              <a:t> standards, but with longer range</a:t>
            </a:r>
          </a:p>
          <a:p>
            <a:pPr lvl="1"/>
            <a:r>
              <a:rPr lang="en-US" dirty="0" smtClean="0"/>
              <a:t>One implementation of 4G mobile wireless</a:t>
            </a:r>
          </a:p>
          <a:p>
            <a:pPr lvl="1"/>
            <a:r>
              <a:rPr lang="en-US" dirty="0" smtClean="0"/>
              <a:t>Maximum theoretical range is ~30 miles</a:t>
            </a:r>
          </a:p>
          <a:p>
            <a:pPr lvl="1"/>
            <a:r>
              <a:rPr lang="en-US" dirty="0" smtClean="0"/>
              <a:t>Maximum theoretical data rate is ~70 Mbps</a:t>
            </a:r>
          </a:p>
          <a:p>
            <a:pPr lvl="1"/>
            <a:r>
              <a:rPr lang="en-US" dirty="0" smtClean="0"/>
              <a:t>The </a:t>
            </a:r>
            <a:r>
              <a:rPr lang="en-US" dirty="0" err="1" smtClean="0"/>
              <a:t>WiMax</a:t>
            </a:r>
            <a:r>
              <a:rPr lang="en-US" dirty="0" smtClean="0"/>
              <a:t> standard includes possible use 2-66 GHz </a:t>
            </a:r>
            <a:r>
              <a:rPr lang="en-US" dirty="0"/>
              <a:t>frequency bands, but </a:t>
            </a:r>
            <a:r>
              <a:rPr lang="en-US" dirty="0" smtClean="0"/>
              <a:t>only 2.3</a:t>
            </a:r>
            <a:r>
              <a:rPr lang="en-US" dirty="0"/>
              <a:t>, 2.5, </a:t>
            </a:r>
            <a:r>
              <a:rPr lang="en-US" dirty="0" smtClean="0"/>
              <a:t>3.5, and 5.8 GHz bands are used in North America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6273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Wireless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1143000" y="1928692"/>
            <a:ext cx="7493000" cy="3962521"/>
          </a:xfrm>
        </p:spPr>
        <p:txBody>
          <a:bodyPr>
            <a:normAutofit/>
          </a:bodyPr>
          <a:lstStyle/>
          <a:p>
            <a:r>
              <a:rPr lang="en-US" b="1" dirty="0" smtClean="0"/>
              <a:t>Long-term evolution (LTE) </a:t>
            </a:r>
            <a:r>
              <a:rPr lang="en-US" dirty="0" smtClean="0"/>
              <a:t>and</a:t>
            </a:r>
            <a:r>
              <a:rPr lang="en-US" b="1" dirty="0" smtClean="0"/>
              <a:t> LTE advanced</a:t>
            </a:r>
          </a:p>
          <a:p>
            <a:pPr lvl="1"/>
            <a:r>
              <a:rPr lang="en-US" dirty="0" smtClean="0"/>
              <a:t>A 3GPP wireless standard for mobile devices</a:t>
            </a:r>
          </a:p>
          <a:p>
            <a:pPr lvl="1"/>
            <a:r>
              <a:rPr lang="en-US" dirty="0" smtClean="0"/>
              <a:t>Upgrade to GSM and CDMA data networks</a:t>
            </a:r>
          </a:p>
          <a:p>
            <a:pPr lvl="1"/>
            <a:r>
              <a:rPr lang="en-US" dirty="0" smtClean="0"/>
              <a:t>Frequencies from 700 MHz – 2.7 GHz are used in various countries</a:t>
            </a:r>
          </a:p>
          <a:p>
            <a:r>
              <a:rPr lang="en-US" b="1" dirty="0" smtClean="0"/>
              <a:t>Satellite</a:t>
            </a:r>
          </a:p>
          <a:p>
            <a:pPr lvl="1"/>
            <a:r>
              <a:rPr lang="en-US" dirty="0" smtClean="0"/>
              <a:t>Primarily used by rural customers</a:t>
            </a:r>
          </a:p>
          <a:p>
            <a:pPr lvl="1"/>
            <a:r>
              <a:rPr lang="en-US" dirty="0" smtClean="0"/>
              <a:t>Issues of high latency and low data rates</a:t>
            </a:r>
          </a:p>
          <a:p>
            <a:pPr lvl="1"/>
            <a:r>
              <a:rPr lang="en-US" dirty="0" smtClean="0"/>
              <a:t>Two-way vs. one-way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1612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Governance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 single organization governs the Internet</a:t>
            </a:r>
          </a:p>
          <a:p>
            <a:r>
              <a:rPr lang="en-US" altLang="en-US" dirty="0" smtClean="0"/>
              <a:t>The Internet </a:t>
            </a:r>
            <a:r>
              <a:rPr lang="en-US" altLang="en-US" dirty="0"/>
              <a:t>Society (ISOC</a:t>
            </a:r>
            <a:r>
              <a:rPr lang="en-US" altLang="en-US" dirty="0" smtClean="0"/>
              <a:t>)</a:t>
            </a:r>
          </a:p>
          <a:p>
            <a:pPr lvl="1"/>
            <a:r>
              <a:rPr lang="en-US" altLang="en-US" dirty="0"/>
              <a:t>Internet Architecture Board (IAB</a:t>
            </a:r>
            <a:r>
              <a:rPr lang="en-US" altLang="en-US" dirty="0" smtClean="0"/>
              <a:t>)</a:t>
            </a:r>
            <a:endParaRPr lang="en-US" altLang="en-US" dirty="0"/>
          </a:p>
          <a:p>
            <a:pPr lvl="1"/>
            <a:r>
              <a:rPr lang="en-US" dirty="0"/>
              <a:t>Internet Engineering Task Force (IETF)</a:t>
            </a:r>
          </a:p>
          <a:p>
            <a:pPr lvl="1"/>
            <a:r>
              <a:rPr lang="en-US" altLang="en-US" dirty="0"/>
              <a:t>Internet Engineering Steering Group (IESG)</a:t>
            </a:r>
          </a:p>
          <a:p>
            <a:pPr lvl="1"/>
            <a:r>
              <a:rPr lang="en-US" altLang="en-US" dirty="0"/>
              <a:t>Internet Research Task Force (IRTF)</a:t>
            </a:r>
          </a:p>
          <a:p>
            <a:r>
              <a:rPr lang="en-US" dirty="0" smtClean="0"/>
              <a:t>Internet Corporation for Assigned Names and Numbers (ICANN)</a:t>
            </a:r>
          </a:p>
          <a:p>
            <a:r>
              <a:rPr lang="en-US" dirty="0" smtClean="0"/>
              <a:t>Internet Governance Forum (IGF)</a:t>
            </a:r>
          </a:p>
          <a:p>
            <a:r>
              <a:rPr lang="en-US" dirty="0" smtClean="0"/>
              <a:t>International </a:t>
            </a:r>
            <a:r>
              <a:rPr lang="en-US" dirty="0"/>
              <a:t>Telecommunication Union (ITU)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9183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Internet Governance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Issue of </a:t>
            </a:r>
            <a:r>
              <a:rPr lang="en-US" b="1" dirty="0" smtClean="0"/>
              <a:t>Net neutrality</a:t>
            </a:r>
          </a:p>
          <a:p>
            <a:pPr lvl="1"/>
            <a:r>
              <a:rPr lang="en-US" dirty="0" smtClean="0"/>
              <a:t>Should all messages on the Internet be treated equally?</a:t>
            </a:r>
          </a:p>
          <a:p>
            <a:pPr lvl="1"/>
            <a:r>
              <a:rPr lang="en-US" dirty="0" smtClean="0"/>
              <a:t>Can ISPs regulate (or discriminate) data that runs through their networks based on source, destination, protocol, or content? 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3899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the Future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Internet continues to evolve and improve, often through a combination of commercial and governmental research projects</a:t>
            </a:r>
          </a:p>
          <a:p>
            <a:r>
              <a:rPr lang="en-US" dirty="0" smtClean="0"/>
              <a:t>Internet2</a:t>
            </a:r>
          </a:p>
          <a:p>
            <a:pPr lvl="1"/>
            <a:r>
              <a:rPr lang="en-US" dirty="0" smtClean="0"/>
              <a:t>US National Science Foundation (NSF) project started in 1996</a:t>
            </a:r>
          </a:p>
          <a:p>
            <a:pPr lvl="1"/>
            <a:r>
              <a:rPr lang="en-US" dirty="0" smtClean="0"/>
              <a:t>Used by more than 500 organizations to develop advanced networks and network management tools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1328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the Future Internet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750" y="1169628"/>
            <a:ext cx="7969250" cy="354372"/>
          </a:xfrm>
          <a:prstGeom prst="rect">
            <a:avLst/>
          </a:prstGeom>
        </p:spPr>
      </p:pic>
      <p:pic>
        <p:nvPicPr>
          <p:cNvPr id="6" name="Picture 5" descr="c10f007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600200" y="1524000"/>
            <a:ext cx="7055722" cy="47244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3028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 for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Internet continues to increase its capacity</a:t>
            </a:r>
          </a:p>
          <a:p>
            <a:r>
              <a:rPr lang="en-US" dirty="0" smtClean="0"/>
              <a:t>Broadband Internet data rates continue to increase</a:t>
            </a:r>
          </a:p>
          <a:p>
            <a:r>
              <a:rPr lang="en-US" dirty="0" smtClean="0"/>
              <a:t>Mobile Internet access is rapidly growing, disrupting the ISP market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3287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The Internet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Most used network in the world</a:t>
            </a:r>
          </a:p>
          <a:p>
            <a:r>
              <a:rPr lang="en-US" dirty="0" smtClean="0"/>
              <a:t>Network of networks</a:t>
            </a:r>
          </a:p>
          <a:p>
            <a:pPr lvl="1"/>
            <a:r>
              <a:rPr lang="en-US" dirty="0" smtClean="0"/>
              <a:t>Various networks managed by for-profit, non-profit, and government organizations</a:t>
            </a:r>
          </a:p>
          <a:p>
            <a:r>
              <a:rPr lang="en-US" dirty="0" smtClean="0"/>
              <a:t>Organizations use standardized protocols to communicate</a:t>
            </a:r>
            <a:endParaRPr lang="en-US" dirty="0"/>
          </a:p>
          <a:p>
            <a:r>
              <a:rPr lang="en-US" dirty="0" smtClean="0"/>
              <a:t>Few controls over content and applications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3532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Internet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="1" dirty="0" smtClean="0"/>
              <a:t>World Wide Web (WWW) </a:t>
            </a:r>
            <a:r>
              <a:rPr lang="en-US" dirty="0" smtClean="0"/>
              <a:t>≠ the Internet</a:t>
            </a:r>
          </a:p>
          <a:p>
            <a:r>
              <a:rPr lang="en-US" dirty="0" smtClean="0"/>
              <a:t>WWW is about content, specifically hyperlinked content</a:t>
            </a:r>
          </a:p>
          <a:p>
            <a:r>
              <a:rPr lang="en-US" dirty="0" smtClean="0"/>
              <a:t>The Internet is the transport mechanism that enables the WWW and other services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8262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Internet Architecture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Internet service providers (ISPs) </a:t>
            </a:r>
            <a:r>
              <a:rPr lang="en-US" dirty="0" smtClean="0"/>
              <a:t>connect the networks of their customers to the Internet</a:t>
            </a:r>
          </a:p>
          <a:p>
            <a:r>
              <a:rPr lang="en-US" dirty="0" smtClean="0"/>
              <a:t>Hierarchy of ISPs by size</a:t>
            </a:r>
          </a:p>
          <a:p>
            <a:pPr lvl="1"/>
            <a:r>
              <a:rPr lang="en-US" dirty="0" smtClean="0"/>
              <a:t>Tier 1 - National ISPs </a:t>
            </a:r>
          </a:p>
          <a:p>
            <a:pPr lvl="1"/>
            <a:r>
              <a:rPr lang="en-US" dirty="0" smtClean="0"/>
              <a:t>Tier 2 - Regional ISPs</a:t>
            </a:r>
          </a:p>
          <a:p>
            <a:pPr lvl="1"/>
            <a:r>
              <a:rPr lang="en-US" dirty="0" smtClean="0"/>
              <a:t>Tier 3 - Local ISPs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5143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Internet Architecture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cs typeface="Calibri"/>
              </a:rPr>
              <a:t>Connections between ISPs</a:t>
            </a:r>
          </a:p>
          <a:p>
            <a:pPr lvl="1"/>
            <a:r>
              <a:rPr lang="en-US" dirty="0" smtClean="0">
                <a:cs typeface="Calibri"/>
              </a:rPr>
              <a:t>Historically, lower-tier ISPs purchased connections to higher-tier ISPs</a:t>
            </a:r>
            <a:endParaRPr lang="en-US" dirty="0">
              <a:cs typeface="Calibri"/>
            </a:endParaRPr>
          </a:p>
          <a:p>
            <a:pPr lvl="1"/>
            <a:r>
              <a:rPr lang="en-US" dirty="0" smtClean="0">
                <a:cs typeface="Calibri"/>
              </a:rPr>
              <a:t>Most interconnections between ISPs occurs at </a:t>
            </a:r>
            <a:r>
              <a:rPr lang="en-US" b="1" dirty="0" smtClean="0">
                <a:cs typeface="Calibri"/>
              </a:rPr>
              <a:t>Internet exchange points (IXPs)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9348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Architecture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09836"/>
            <a:ext cx="6705600" cy="598560"/>
          </a:xfrm>
          <a:prstGeom prst="rect">
            <a:avLst/>
          </a:prstGeom>
        </p:spPr>
      </p:pic>
      <p:pic>
        <p:nvPicPr>
          <p:cNvPr id="6" name="Picture 5" descr="c10f00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600200" y="1854200"/>
            <a:ext cx="6324600" cy="451081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0310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Internet Architecture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ISPs are </a:t>
            </a:r>
            <a:r>
              <a:rPr lang="en-US" b="1" dirty="0" smtClean="0"/>
              <a:t>autonomous systems </a:t>
            </a:r>
            <a:r>
              <a:rPr lang="en-US" dirty="0" smtClean="0"/>
              <a:t>and share routing info using BGP</a:t>
            </a:r>
          </a:p>
          <a:p>
            <a:r>
              <a:rPr lang="en-US" dirty="0" smtClean="0"/>
              <a:t>Service charges</a:t>
            </a:r>
          </a:p>
          <a:p>
            <a:pPr lvl="1"/>
            <a:r>
              <a:rPr lang="en-US" dirty="0" smtClean="0"/>
              <a:t>Higher-tier ISPs charge lower-tier ISPs for data transfer</a:t>
            </a:r>
          </a:p>
          <a:p>
            <a:pPr lvl="1"/>
            <a:r>
              <a:rPr lang="en-US" dirty="0" smtClean="0"/>
              <a:t>ISPs at the same tier typically do not charge each other</a:t>
            </a:r>
          </a:p>
          <a:p>
            <a:pPr lvl="2"/>
            <a:r>
              <a:rPr lang="en-US" dirty="0" smtClean="0"/>
              <a:t>Called </a:t>
            </a:r>
            <a:r>
              <a:rPr lang="en-US" b="1" i="1" dirty="0" smtClean="0"/>
              <a:t>peering</a:t>
            </a:r>
          </a:p>
          <a:p>
            <a:pPr lvl="2"/>
            <a:r>
              <a:rPr lang="en-US" dirty="0" smtClean="0"/>
              <a:t>One of the primary reasons for IXPs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2003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Architecture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5" y="1219200"/>
            <a:ext cx="6524625" cy="345367"/>
          </a:xfrm>
          <a:prstGeom prst="rect">
            <a:avLst/>
          </a:prstGeom>
        </p:spPr>
      </p:pic>
      <p:pic>
        <p:nvPicPr>
          <p:cNvPr id="7" name="Picture 6" descr="c10f003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447800" y="1676400"/>
            <a:ext cx="7397057" cy="43434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3675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tzgerald12e_pp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fitzgerald12e_ppt_template.thmx</Template>
  <TotalTime>4527</TotalTime>
  <Words>1001</Words>
  <Application>Microsoft Macintosh PowerPoint</Application>
  <PresentationFormat>On-screen Show (4:3)</PresentationFormat>
  <Paragraphs>152</Paragraphs>
  <Slides>27</Slides>
  <Notes>13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fitzgerald12e_ppt_template</vt:lpstr>
      <vt:lpstr>Business Data Communications &amp; Networking</vt:lpstr>
      <vt:lpstr>Outline</vt:lpstr>
      <vt:lpstr>The Internet</vt:lpstr>
      <vt:lpstr>The Internet</vt:lpstr>
      <vt:lpstr>Internet Architecture</vt:lpstr>
      <vt:lpstr>Internet Architecture</vt:lpstr>
      <vt:lpstr>Internet Architecture</vt:lpstr>
      <vt:lpstr>Internet Architecture</vt:lpstr>
      <vt:lpstr>Internet Architecture</vt:lpstr>
      <vt:lpstr>Internet Architecture</vt:lpstr>
      <vt:lpstr>Connecting to an ISP</vt:lpstr>
      <vt:lpstr>Internet Access Technologies</vt:lpstr>
      <vt:lpstr>Digital Subscriber Line (DSL)</vt:lpstr>
      <vt:lpstr>Slide 14</vt:lpstr>
      <vt:lpstr>Digital Subscriber Line (DSL)</vt:lpstr>
      <vt:lpstr>Cable</vt:lpstr>
      <vt:lpstr>Cable</vt:lpstr>
      <vt:lpstr>Slide 18</vt:lpstr>
      <vt:lpstr>Fiber to the Home (FttH)</vt:lpstr>
      <vt:lpstr>Fiber to the Home (FttH)</vt:lpstr>
      <vt:lpstr>Wireless</vt:lpstr>
      <vt:lpstr>Wireless</vt:lpstr>
      <vt:lpstr>Internet Governance</vt:lpstr>
      <vt:lpstr>Internet Governance</vt:lpstr>
      <vt:lpstr>Building the Future Internet</vt:lpstr>
      <vt:lpstr>Building the Future Internet</vt:lpstr>
      <vt:lpstr>Implications for Management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 Wells</dc:creator>
  <cp:lastModifiedBy>Elizabeth Pearson</cp:lastModifiedBy>
  <cp:revision>161</cp:revision>
  <dcterms:created xsi:type="dcterms:W3CDTF">2014-08-07T18:00:35Z</dcterms:created>
  <dcterms:modified xsi:type="dcterms:W3CDTF">2014-08-07T18:01:36Z</dcterms:modified>
</cp:coreProperties>
</file>